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61" r:id="rId2"/>
    <p:sldId id="262" r:id="rId3"/>
    <p:sldId id="292" r:id="rId4"/>
    <p:sldId id="294" r:id="rId5"/>
    <p:sldId id="295" r:id="rId6"/>
    <p:sldId id="263" r:id="rId7"/>
    <p:sldId id="265" r:id="rId8"/>
    <p:sldId id="266" r:id="rId9"/>
    <p:sldId id="267" r:id="rId10"/>
    <p:sldId id="269" r:id="rId11"/>
    <p:sldId id="270" r:id="rId12"/>
    <p:sldId id="271" r:id="rId13"/>
    <p:sldId id="272" r:id="rId14"/>
    <p:sldId id="273" r:id="rId15"/>
    <p:sldId id="278" r:id="rId16"/>
    <p:sldId id="279" r:id="rId17"/>
    <p:sldId id="260" r:id="rId18"/>
    <p:sldId id="259" r:id="rId19"/>
    <p:sldId id="274" r:id="rId20"/>
    <p:sldId id="276" r:id="rId21"/>
    <p:sldId id="258" r:id="rId22"/>
    <p:sldId id="277" r:id="rId23"/>
    <p:sldId id="280" r:id="rId24"/>
    <p:sldId id="282" r:id="rId25"/>
    <p:sldId id="283" r:id="rId26"/>
    <p:sldId id="284" r:id="rId27"/>
    <p:sldId id="285" r:id="rId28"/>
    <p:sldId id="286" r:id="rId29"/>
    <p:sldId id="290" r:id="rId30"/>
    <p:sldId id="288" r:id="rId31"/>
    <p:sldId id="287" r:id="rId32"/>
    <p:sldId id="289" r:id="rId33"/>
    <p:sldId id="291" r:id="rId34"/>
    <p:sldId id="296" r:id="rId35"/>
    <p:sldId id="297" r:id="rId36"/>
    <p:sldId id="298" r:id="rId37"/>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4EDA9-0D16-41AA-B002-E0F461384A0E}" type="datetimeFigureOut">
              <a:rPr lang="ca-ES" smtClean="0"/>
              <a:t>05/10/2015</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9AC3-140D-412C-A02E-752A1BC5D7D3}" type="slidenum">
              <a:rPr lang="ca-ES" smtClean="0"/>
              <a:t>‹Nº›</a:t>
            </a:fld>
            <a:endParaRPr lang="ca-ES"/>
          </a:p>
        </p:txBody>
      </p:sp>
    </p:spTree>
    <p:extLst>
      <p:ext uri="{BB962C8B-B14F-4D97-AF65-F5344CB8AC3E}">
        <p14:creationId xmlns:p14="http://schemas.microsoft.com/office/powerpoint/2010/main" val="6792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A0FF9AC3-140D-412C-A02E-752A1BC5D7D3}" type="slidenum">
              <a:rPr lang="ca-ES" smtClean="0"/>
              <a:t>18</a:t>
            </a:fld>
            <a:endParaRPr lang="ca-ES"/>
          </a:p>
        </p:txBody>
      </p:sp>
    </p:spTree>
    <p:extLst>
      <p:ext uri="{BB962C8B-B14F-4D97-AF65-F5344CB8AC3E}">
        <p14:creationId xmlns:p14="http://schemas.microsoft.com/office/powerpoint/2010/main" val="26716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5189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6318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6525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6532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0092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ca-ES" smtClean="0"/>
              <a:t>LA SEGONA REPÚBLICA (1931-1936)</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96198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r>
              <a:rPr lang="ca-ES" smtClean="0"/>
              <a:t>BUXAWEB</a:t>
            </a:r>
            <a:endParaRPr lang="ca-ES"/>
          </a:p>
        </p:txBody>
      </p:sp>
      <p:sp>
        <p:nvSpPr>
          <p:cNvPr id="8" name="7 Marcador de pie de página"/>
          <p:cNvSpPr>
            <a:spLocks noGrp="1"/>
          </p:cNvSpPr>
          <p:nvPr>
            <p:ph type="ftr" sz="quarter" idx="11"/>
          </p:nvPr>
        </p:nvSpPr>
        <p:spPr/>
        <p:txBody>
          <a:bodyPr/>
          <a:lstStyle/>
          <a:p>
            <a:r>
              <a:rPr lang="ca-ES" smtClean="0"/>
              <a:t>LA SEGONA REPÚBLICA (1931-1936)</a:t>
            </a:r>
            <a:endParaRPr lang="ca-ES"/>
          </a:p>
        </p:txBody>
      </p:sp>
      <p:sp>
        <p:nvSpPr>
          <p:cNvPr id="9" name="8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4911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r>
              <a:rPr lang="ca-ES" smtClean="0"/>
              <a:t>BUXAWEB</a:t>
            </a:r>
            <a:endParaRPr lang="ca-ES"/>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8450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ca-ES" smtClean="0"/>
              <a:t>BUXAWEB</a:t>
            </a:r>
            <a:endParaRPr lang="ca-ES"/>
          </a:p>
        </p:txBody>
      </p:sp>
      <p:sp>
        <p:nvSpPr>
          <p:cNvPr id="3" name="2 Marcador de pie de página"/>
          <p:cNvSpPr>
            <a:spLocks noGrp="1"/>
          </p:cNvSpPr>
          <p:nvPr>
            <p:ph type="ftr" sz="quarter" idx="11"/>
          </p:nvPr>
        </p:nvSpPr>
        <p:spPr/>
        <p:txBody>
          <a:bodyPr/>
          <a:lstStyle/>
          <a:p>
            <a:r>
              <a:rPr lang="ca-ES" smtClean="0"/>
              <a:t>LA SEGONA REPÚBLICA (1931-1936)</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3389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ca-ES" smtClean="0"/>
              <a:t>LA SEGONA REPÚBLICA (1931-1936)</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4793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ca-ES" smtClean="0"/>
              <a:t>LA SEGONA REPÚBLICA (1931-1936)</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792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a-ES" smtClean="0"/>
              <a:t>BUXAWEB</a:t>
            </a:r>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a-ES" smtClean="0"/>
              <a:t>LA SEGONA REPÚBLICA (1931-1936)</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0503-B188-419A-B0A9-C823803BFE55}" type="slidenum">
              <a:rPr lang="ca-ES" smtClean="0"/>
              <a:t>‹Nº›</a:t>
            </a:fld>
            <a:endParaRPr lang="ca-ES"/>
          </a:p>
        </p:txBody>
      </p:sp>
    </p:spTree>
    <p:extLst>
      <p:ext uri="{BB962C8B-B14F-4D97-AF65-F5344CB8AC3E}">
        <p14:creationId xmlns:p14="http://schemas.microsoft.com/office/powerpoint/2010/main" val="3913786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images/alcala-zamora.jp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2" Type="http://schemas.openxmlformats.org/officeDocument/2006/relationships/hyperlink" Target="http://www.buxaweb.com/historia/temes/escat/segonarepublica.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uxaweb.com/historia/temes/escat/segonarepublica-cat.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LA SEGONA REPÚBLICA ESPANYOLA</a:t>
            </a:r>
            <a:br>
              <a:rPr lang="es-ES" b="1" dirty="0" smtClean="0"/>
            </a:br>
            <a:r>
              <a:rPr lang="es-ES" b="1" dirty="0" smtClean="0"/>
              <a:t>(1931-1936)</a:t>
            </a:r>
            <a:endParaRPr lang="ca-ES" b="1"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35981"/>
            <a:ext cx="3467348" cy="4525963"/>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a:t>
            </a:fld>
            <a:endParaRPr lang="ca-ES"/>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642906"/>
            <a:ext cx="4524445" cy="3212356"/>
          </a:xfrm>
          <a:prstGeom prst="rect">
            <a:avLst/>
          </a:prstGeom>
        </p:spPr>
      </p:pic>
      <p:sp>
        <p:nvSpPr>
          <p:cNvPr id="9" name="4 Marcador de contenido"/>
          <p:cNvSpPr txBox="1">
            <a:spLocks/>
          </p:cNvSpPr>
          <p:nvPr/>
        </p:nvSpPr>
        <p:spPr>
          <a:xfrm>
            <a:off x="3131840" y="6381328"/>
            <a:ext cx="3034680" cy="3603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s-ES" dirty="0" smtClean="0"/>
              <a:t>© 2014 - </a:t>
            </a:r>
            <a:r>
              <a:rPr lang="es-ES" dirty="0" err="1" smtClean="0"/>
              <a:t>Julià</a:t>
            </a:r>
            <a:r>
              <a:rPr lang="es-ES" dirty="0" smtClean="0"/>
              <a:t> </a:t>
            </a:r>
            <a:r>
              <a:rPr lang="es-ES" dirty="0" err="1" smtClean="0"/>
              <a:t>Buxadera</a:t>
            </a:r>
            <a:r>
              <a:rPr lang="es-ES" dirty="0" smtClean="0"/>
              <a:t> i </a:t>
            </a:r>
            <a:r>
              <a:rPr lang="es-ES" dirty="0" err="1" smtClean="0"/>
              <a:t>Vilà</a:t>
            </a:r>
            <a:endParaRPr lang="ca-ES"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22881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Partits</a:t>
            </a:r>
            <a:r>
              <a:rPr lang="es-ES" dirty="0" smtClean="0"/>
              <a:t> i </a:t>
            </a:r>
            <a:r>
              <a:rPr lang="es-ES" dirty="0" err="1" smtClean="0"/>
              <a:t>sindicats</a:t>
            </a:r>
            <a:r>
              <a:rPr lang="es-ES" dirty="0" smtClean="0"/>
              <a:t> a la </a:t>
            </a:r>
            <a:r>
              <a:rPr lang="es-ES" dirty="0" err="1" smtClean="0"/>
              <a:t>Segona</a:t>
            </a:r>
            <a:r>
              <a:rPr lang="es-ES" dirty="0" smtClean="0"/>
              <a:t> República</a:t>
            </a:r>
            <a:endParaRPr lang="ca-ES"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10</a:t>
            </a:fld>
            <a:endParaRPr lang="ca-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12776"/>
            <a:ext cx="8391896" cy="4439447"/>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0966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2. El </a:t>
            </a:r>
            <a:r>
              <a:rPr lang="es-ES" dirty="0" err="1" smtClean="0">
                <a:solidFill>
                  <a:srgbClr val="FF0000"/>
                </a:solidFill>
              </a:rPr>
              <a:t>Bienni</a:t>
            </a:r>
            <a:r>
              <a:rPr lang="es-ES" dirty="0" smtClean="0">
                <a:solidFill>
                  <a:srgbClr val="FF0000"/>
                </a:solidFill>
              </a:rPr>
              <a:t> Reformista (1931-1933)</a:t>
            </a:r>
            <a:endParaRPr lang="ca-ES"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12776"/>
            <a:ext cx="8208575" cy="2520280"/>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11</a:t>
            </a:fld>
            <a:endParaRPr lang="ca-ES"/>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600" b="0" i="0" u="none" strike="noStrike" cap="none" normalizeH="0" baseline="0" smtClean="0">
                <a:ln>
                  <a:noFill/>
                </a:ln>
                <a:solidFill>
                  <a:schemeClr val="tx1"/>
                </a:solidFill>
                <a:effectLst/>
                <a:latin typeface="Verdana" pitchFamily="34" charset="0"/>
                <a:cs typeface="Arial" pitchFamily="34" charset="0"/>
                <a:hlinkClick r:id="rId3"/>
              </a:rPr>
              <a:t>  </a:t>
            </a:r>
            <a:r>
              <a:rPr kumimoji="0" lang="ca-ES" altLang="ca-ES" sz="13200" b="0" i="0" u="none" strike="noStrike" cap="none" normalizeH="0" baseline="0" smtClean="0">
                <a:ln>
                  <a:noFill/>
                </a:ln>
                <a:solidFill>
                  <a:schemeClr val="tx1"/>
                </a:solidFill>
                <a:effectLst/>
                <a:latin typeface="Verdana" pitchFamily="34" charset="0"/>
                <a:cs typeface="Arial" pitchFamily="34" charset="0"/>
              </a:rPr>
              <a:t/>
            </a:r>
            <a:br>
              <a:rPr kumimoji="0" lang="ca-ES" altLang="ca-ES" sz="13200" b="0" i="0" u="none" strike="noStrike" cap="none" normalizeH="0" baseline="0" smtClean="0">
                <a:ln>
                  <a:noFill/>
                </a:ln>
                <a:solidFill>
                  <a:schemeClr val="tx1"/>
                </a:solidFill>
                <a:effectLst/>
                <a:latin typeface="Verdana" pitchFamily="34" charset="0"/>
                <a:cs typeface="Arial" pitchFamily="34" charset="0"/>
              </a:rPr>
            </a:br>
            <a:r>
              <a:rPr kumimoji="0" lang="ca-ES" altLang="ca-ES" sz="600" b="0" i="0" u="none" strike="noStrike" cap="none" normalizeH="0" baseline="0" smtClean="0">
                <a:ln>
                  <a:noFill/>
                </a:ln>
                <a:solidFill>
                  <a:srgbClr val="FFFFFF"/>
                </a:solidFill>
                <a:effectLst/>
                <a:latin typeface="Verdana" pitchFamily="34" charset="0"/>
                <a:cs typeface="Arial" pitchFamily="34" charset="0"/>
              </a:rPr>
              <a:t>Niceto Alcalá Zamora</a:t>
            </a:r>
            <a:br>
              <a:rPr kumimoji="0" lang="ca-ES" altLang="ca-ES" sz="600" b="0" i="0" u="none" strike="noStrike" cap="none" normalizeH="0" baseline="0" smtClean="0">
                <a:ln>
                  <a:noFill/>
                </a:ln>
                <a:solidFill>
                  <a:srgbClr val="FFFFFF"/>
                </a:solidFill>
                <a:effectLst/>
                <a:latin typeface="Verdana" pitchFamily="34" charset="0"/>
                <a:cs typeface="Arial" pitchFamily="34" charset="0"/>
              </a:rPr>
            </a:br>
            <a:r>
              <a:rPr kumimoji="0" lang="ca-ES" altLang="ca-ES" sz="600" b="0" i="0" u="none" strike="noStrike" cap="none" normalizeH="0" baseline="0" smtClean="0">
                <a:ln>
                  <a:noFill/>
                </a:ln>
                <a:solidFill>
                  <a:srgbClr val="FFFFFF"/>
                </a:solidFill>
                <a:effectLst/>
                <a:latin typeface="Verdana" pitchFamily="34" charset="0"/>
                <a:cs typeface="Arial" pitchFamily="34" charset="0"/>
              </a:rPr>
              <a:t>President de la República</a:t>
            </a:r>
            <a:endParaRPr kumimoji="0" lang="ca-ES" altLang="ca-ES" sz="600" b="0" i="0" u="none" strike="noStrike" cap="none" normalizeH="0" baseline="0" smtClean="0">
              <a:ln>
                <a:noFill/>
              </a:ln>
              <a:solidFill>
                <a:schemeClr val="tx1"/>
              </a:solidFill>
              <a:effectLst/>
              <a:latin typeface="Verdana" pitchFamily="34" charset="0"/>
              <a:cs typeface="Arial" pitchFamily="34" charset="0"/>
            </a:endParaRPr>
          </a:p>
        </p:txBody>
      </p:sp>
      <p:pic>
        <p:nvPicPr>
          <p:cNvPr id="3074" name="Picture 2" descr="C:\Users\buxadera\Documents\Buxaweb\WEBCAT\images\alcala-zamor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75" y="4091359"/>
            <a:ext cx="11906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077072"/>
            <a:ext cx="15335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543634" y="5817527"/>
            <a:ext cx="1520929" cy="369332"/>
          </a:xfrm>
          <a:prstGeom prst="rect">
            <a:avLst/>
          </a:prstGeom>
          <a:noFill/>
        </p:spPr>
        <p:txBody>
          <a:bodyPr wrap="none" rtlCol="0">
            <a:spAutoFit/>
          </a:bodyPr>
          <a:lstStyle/>
          <a:p>
            <a:r>
              <a:rPr lang="es-ES" dirty="0" smtClean="0"/>
              <a:t>Manuel Azaña</a:t>
            </a:r>
            <a:endParaRPr lang="ca-ES" dirty="0"/>
          </a:p>
        </p:txBody>
      </p:sp>
      <p:sp>
        <p:nvSpPr>
          <p:cNvPr id="8" name="7 CuadroTexto"/>
          <p:cNvSpPr txBox="1"/>
          <p:nvPr/>
        </p:nvSpPr>
        <p:spPr>
          <a:xfrm>
            <a:off x="1114145" y="5831815"/>
            <a:ext cx="2165914" cy="369332"/>
          </a:xfrm>
          <a:prstGeom prst="rect">
            <a:avLst/>
          </a:prstGeom>
          <a:noFill/>
        </p:spPr>
        <p:txBody>
          <a:bodyPr wrap="none" rtlCol="0">
            <a:spAutoFit/>
          </a:bodyPr>
          <a:lstStyle/>
          <a:p>
            <a:r>
              <a:rPr lang="es-ES" dirty="0" smtClean="0"/>
              <a:t>Niceto Alcalá Zamora</a:t>
            </a:r>
            <a:endParaRPr lang="ca-ES" dirty="0"/>
          </a:p>
        </p:txBody>
      </p:sp>
      <p:sp>
        <p:nvSpPr>
          <p:cNvPr id="9" name="8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01636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reformes del </a:t>
            </a:r>
            <a:r>
              <a:rPr lang="es-ES" dirty="0" err="1" smtClean="0"/>
              <a:t>bienni</a:t>
            </a:r>
            <a:r>
              <a:rPr lang="es-ES" dirty="0" smtClean="0"/>
              <a:t> </a:t>
            </a:r>
            <a:r>
              <a:rPr lang="es-ES" dirty="0" err="1" smtClean="0"/>
              <a:t>d’esquerres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8"/>
            <a:ext cx="8750738" cy="4392488"/>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996015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reforma militar</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6120680" cy="5235156"/>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0764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reforma </a:t>
            </a:r>
            <a:r>
              <a:rPr lang="es-ES" dirty="0" err="1" smtClean="0"/>
              <a:t>agrària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05" y="1340768"/>
            <a:ext cx="8843306" cy="4320480"/>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84412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conflictivitat</a:t>
            </a:r>
            <a:r>
              <a:rPr lang="es-ES" dirty="0" smtClean="0"/>
              <a:t> social</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124744"/>
            <a:ext cx="6912768" cy="5347129"/>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15</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9935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04664"/>
            <a:ext cx="8331177" cy="5688632"/>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4473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lstStyle/>
          <a:p>
            <a:r>
              <a:rPr lang="es-ES" dirty="0" smtClean="0">
                <a:solidFill>
                  <a:srgbClr val="FF0000"/>
                </a:solidFill>
              </a:rPr>
              <a:t>3. La Catalunya </a:t>
            </a:r>
            <a:r>
              <a:rPr lang="es-ES" dirty="0" err="1" smtClean="0">
                <a:solidFill>
                  <a:srgbClr val="FF0000"/>
                </a:solidFill>
              </a:rPr>
              <a:t>autònoma</a:t>
            </a:r>
            <a:endParaRPr lang="ca-ES" dirty="0">
              <a:solidFill>
                <a:srgbClr val="FF0000"/>
              </a:solidFill>
            </a:endParaRPr>
          </a:p>
        </p:txBody>
      </p:sp>
      <p:sp>
        <p:nvSpPr>
          <p:cNvPr id="7" name="6 Marcador de pie de página"/>
          <p:cNvSpPr>
            <a:spLocks noGrp="1"/>
          </p:cNvSpPr>
          <p:nvPr>
            <p:ph type="ftr" sz="quarter" idx="11"/>
          </p:nvPr>
        </p:nvSpPr>
        <p:spPr>
          <a:xfrm>
            <a:off x="2559514" y="6309320"/>
            <a:ext cx="4472136" cy="365125"/>
          </a:xfrm>
        </p:spPr>
        <p:txBody>
          <a:bodyPr/>
          <a:lstStyle/>
          <a:p>
            <a:r>
              <a:rPr lang="ca-ES" smtClean="0"/>
              <a:t>LA SEGONA REPÚBLICA (1931-1936)</a:t>
            </a:r>
            <a:endParaRPr lang="ca-ES" dirty="0"/>
          </a:p>
        </p:txBody>
      </p:sp>
      <p:sp>
        <p:nvSpPr>
          <p:cNvPr id="6" name="5 Marcador de número de diapositiva"/>
          <p:cNvSpPr>
            <a:spLocks noGrp="1"/>
          </p:cNvSpPr>
          <p:nvPr>
            <p:ph type="sldNum" sz="quarter" idx="12"/>
          </p:nvPr>
        </p:nvSpPr>
        <p:spPr/>
        <p:txBody>
          <a:bodyPr/>
          <a:lstStyle/>
          <a:p>
            <a:fld id="{F1920503-B188-419A-B0A9-C823803BFE55}" type="slidenum">
              <a:rPr lang="ca-ES" smtClean="0"/>
              <a:t>17</a:t>
            </a:fld>
            <a:endParaRPr lang="ca-ES"/>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14336"/>
            <a:ext cx="6639852" cy="2381583"/>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260" y="3978506"/>
            <a:ext cx="2905125" cy="2028825"/>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319" y="4064532"/>
            <a:ext cx="1714500" cy="1971675"/>
          </a:xfrm>
          <a:prstGeom prst="rect">
            <a:avLst/>
          </a:prstGeom>
        </p:spPr>
      </p:pic>
      <p:sp>
        <p:nvSpPr>
          <p:cNvPr id="8" name="7 CuadroTexto"/>
          <p:cNvSpPr txBox="1"/>
          <p:nvPr/>
        </p:nvSpPr>
        <p:spPr>
          <a:xfrm>
            <a:off x="1988346" y="6030580"/>
            <a:ext cx="2821670" cy="369332"/>
          </a:xfrm>
          <a:prstGeom prst="rect">
            <a:avLst/>
          </a:prstGeom>
          <a:noFill/>
        </p:spPr>
        <p:txBody>
          <a:bodyPr wrap="none" rtlCol="0">
            <a:spAutoFit/>
          </a:bodyPr>
          <a:lstStyle/>
          <a:p>
            <a:r>
              <a:rPr lang="es-ES" dirty="0" smtClean="0"/>
              <a:t>Francesc </a:t>
            </a:r>
            <a:r>
              <a:rPr lang="es-ES" dirty="0" err="1" smtClean="0"/>
              <a:t>Macià</a:t>
            </a:r>
            <a:r>
              <a:rPr lang="es-ES" dirty="0" smtClean="0"/>
              <a:t> (1931-1933)</a:t>
            </a:r>
            <a:endParaRPr lang="ca-ES" dirty="0"/>
          </a:p>
        </p:txBody>
      </p:sp>
      <p:sp>
        <p:nvSpPr>
          <p:cNvPr id="9" name="8 CuadroTexto"/>
          <p:cNvSpPr txBox="1"/>
          <p:nvPr/>
        </p:nvSpPr>
        <p:spPr>
          <a:xfrm>
            <a:off x="4835738" y="6001554"/>
            <a:ext cx="2824812" cy="369332"/>
          </a:xfrm>
          <a:prstGeom prst="rect">
            <a:avLst/>
          </a:prstGeom>
          <a:noFill/>
        </p:spPr>
        <p:txBody>
          <a:bodyPr wrap="none" rtlCol="0">
            <a:spAutoFit/>
          </a:bodyPr>
          <a:lstStyle/>
          <a:p>
            <a:r>
              <a:rPr lang="es-ES" dirty="0" smtClean="0"/>
              <a:t>Lluís </a:t>
            </a:r>
            <a:r>
              <a:rPr lang="es-ES" dirty="0" err="1" smtClean="0"/>
              <a:t>Companys</a:t>
            </a:r>
            <a:r>
              <a:rPr lang="es-ES" dirty="0" smtClean="0"/>
              <a:t> (1933-1940)</a:t>
            </a:r>
            <a:endParaRPr lang="ca-ES" dirty="0"/>
          </a:p>
        </p:txBody>
      </p:sp>
      <p:sp>
        <p:nvSpPr>
          <p:cNvPr id="10" name="9 CuadroTexto"/>
          <p:cNvSpPr txBox="1"/>
          <p:nvPr/>
        </p:nvSpPr>
        <p:spPr>
          <a:xfrm>
            <a:off x="2699792" y="3527841"/>
            <a:ext cx="3999428" cy="369332"/>
          </a:xfrm>
          <a:prstGeom prst="rect">
            <a:avLst/>
          </a:prstGeom>
          <a:noFill/>
        </p:spPr>
        <p:txBody>
          <a:bodyPr wrap="none" rtlCol="0">
            <a:spAutoFit/>
          </a:bodyPr>
          <a:lstStyle/>
          <a:p>
            <a:r>
              <a:rPr lang="es-ES" b="1" dirty="0" err="1" smtClean="0"/>
              <a:t>Presidents</a:t>
            </a:r>
            <a:r>
              <a:rPr lang="es-ES" dirty="0" smtClean="0"/>
              <a:t> </a:t>
            </a:r>
            <a:r>
              <a:rPr lang="es-ES" b="1" dirty="0" smtClean="0"/>
              <a:t>de la Generalitat republicana</a:t>
            </a:r>
            <a:endParaRPr lang="ca-ES" b="1" dirty="0"/>
          </a:p>
        </p:txBody>
      </p:sp>
      <p:sp>
        <p:nvSpPr>
          <p:cNvPr id="11" name="10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2317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a:t>
            </a:r>
            <a:r>
              <a:rPr lang="es-ES" dirty="0" err="1" smtClean="0"/>
              <a:t>polèmica</a:t>
            </a:r>
            <a:r>
              <a:rPr lang="es-ES" dirty="0" smtClean="0"/>
              <a:t> de </a:t>
            </a:r>
            <a:r>
              <a:rPr lang="es-ES" dirty="0" err="1" smtClean="0"/>
              <a:t>l’Estatut</a:t>
            </a:r>
            <a:r>
              <a:rPr lang="es-ES" dirty="0" smtClean="0"/>
              <a:t> de Núria</a:t>
            </a:r>
            <a:endParaRPr lang="ca-ES"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3" name="2 Marcador de número de diapositiva"/>
          <p:cNvSpPr>
            <a:spLocks noGrp="1"/>
          </p:cNvSpPr>
          <p:nvPr>
            <p:ph type="sldNum" sz="quarter" idx="12"/>
          </p:nvPr>
        </p:nvSpPr>
        <p:spPr/>
        <p:txBody>
          <a:bodyPr/>
          <a:lstStyle/>
          <a:p>
            <a:fld id="{F1920503-B188-419A-B0A9-C823803BFE55}" type="slidenum">
              <a:rPr lang="ca-ES" smtClean="0"/>
              <a:t>18</a:t>
            </a:fld>
            <a:endParaRPr lang="ca-ES"/>
          </a:p>
        </p:txBody>
      </p:sp>
      <p:pic>
        <p:nvPicPr>
          <p:cNvPr id="6" name="5 Marcador de contenido"/>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27584" y="1340768"/>
            <a:ext cx="7416824" cy="4892810"/>
          </a:xfrm>
        </p:spPr>
      </p:pic>
      <p:sp>
        <p:nvSpPr>
          <p:cNvPr id="5" name="4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9256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3" name="2 Marcador de pie de página"/>
          <p:cNvSpPr>
            <a:spLocks noGrp="1"/>
          </p:cNvSpPr>
          <p:nvPr>
            <p:ph type="ftr" sz="quarter" idx="11"/>
          </p:nvPr>
        </p:nvSpPr>
        <p:spPr/>
        <p:txBody>
          <a:bodyPr/>
          <a:lstStyle/>
          <a:p>
            <a:r>
              <a:rPr lang="ca-ES" smtClean="0"/>
              <a:t>LA SEGONA REPÚBLICA (1931-1936)</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19</a:t>
            </a:fld>
            <a:endParaRPr lang="ca-ES"/>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2" y="381000"/>
            <a:ext cx="5629275" cy="6096000"/>
          </a:xfrm>
          <a:prstGeom prst="rect">
            <a:avLst/>
          </a:prstGeom>
        </p:spPr>
      </p:pic>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8491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Eix</a:t>
            </a:r>
            <a:r>
              <a:rPr lang="es-ES" dirty="0" smtClean="0"/>
              <a:t> </a:t>
            </a:r>
            <a:r>
              <a:rPr lang="es-ES" dirty="0" err="1" smtClean="0"/>
              <a:t>cronològic</a:t>
            </a:r>
            <a:r>
              <a:rPr lang="es-ES" dirty="0" smtClean="0"/>
              <a:t> 1931-1936</a:t>
            </a:r>
            <a:br>
              <a:rPr lang="es-ES" dirty="0" smtClean="0"/>
            </a:br>
            <a:r>
              <a:rPr lang="es-ES" dirty="0" err="1" smtClean="0"/>
              <a:t>Espanya</a:t>
            </a:r>
            <a:r>
              <a:rPr lang="es-ES" dirty="0" smtClean="0"/>
              <a:t> - Catalunya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6832"/>
            <a:ext cx="9137892" cy="2947023"/>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58049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L’Estatut</a:t>
            </a:r>
            <a:r>
              <a:rPr lang="es-ES" dirty="0" smtClean="0"/>
              <a:t> </a:t>
            </a:r>
            <a:r>
              <a:rPr lang="es-ES" dirty="0" err="1" smtClean="0"/>
              <a:t>d’Autonomia</a:t>
            </a:r>
            <a:r>
              <a:rPr lang="es-ES" dirty="0" smtClean="0"/>
              <a:t> de Catalunya</a:t>
            </a:r>
            <a:br>
              <a:rPr lang="es-ES" dirty="0" smtClean="0"/>
            </a:br>
            <a:r>
              <a:rPr lang="es-ES" dirty="0" smtClean="0"/>
              <a:t>del 1932</a:t>
            </a:r>
            <a:endParaRPr lang="ca-ES"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052736"/>
            <a:ext cx="1857375" cy="2457450"/>
          </a:xfrm>
        </p:spPr>
      </p:pic>
      <p:pic>
        <p:nvPicPr>
          <p:cNvPr id="8" name="7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55776" y="2276872"/>
            <a:ext cx="6203032" cy="3887233"/>
          </a:xfrm>
        </p:spPr>
      </p:pic>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20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809061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Eleccions</a:t>
            </a:r>
            <a:r>
              <a:rPr lang="es-ES" dirty="0" smtClean="0"/>
              <a:t> al </a:t>
            </a:r>
            <a:r>
              <a:rPr lang="es-ES" dirty="0" err="1" smtClean="0"/>
              <a:t>Parlament</a:t>
            </a:r>
            <a:r>
              <a:rPr lang="es-ES" dirty="0" smtClean="0"/>
              <a:t> de Catalunya</a:t>
            </a:r>
            <a:br>
              <a:rPr lang="es-ES" dirty="0" smtClean="0"/>
            </a:br>
            <a:r>
              <a:rPr lang="es-ES" dirty="0" smtClean="0"/>
              <a:t>(</a:t>
            </a:r>
            <a:r>
              <a:rPr lang="es-ES" dirty="0" err="1" smtClean="0"/>
              <a:t>novembre</a:t>
            </a:r>
            <a:r>
              <a:rPr lang="es-ES" dirty="0" smtClean="0"/>
              <a:t> de 1932)</a:t>
            </a:r>
            <a:endParaRPr lang="ca-ES" dirty="0"/>
          </a:p>
        </p:txBody>
      </p:sp>
      <p:pic>
        <p:nvPicPr>
          <p:cNvPr id="4" name="3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9253" y="1883255"/>
            <a:ext cx="3834494" cy="3959853"/>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30433"/>
            <a:ext cx="4038600" cy="3265496"/>
          </a:xfrm>
        </p:spPr>
      </p:pic>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3" name="2 Marcador de número de diapositiva"/>
          <p:cNvSpPr>
            <a:spLocks noGrp="1"/>
          </p:cNvSpPr>
          <p:nvPr>
            <p:ph type="sldNum" sz="quarter" idx="12"/>
          </p:nvPr>
        </p:nvSpPr>
        <p:spPr/>
        <p:txBody>
          <a:bodyPr/>
          <a:lstStyle/>
          <a:p>
            <a:fld id="{F1920503-B188-419A-B0A9-C823803BFE55}" type="slidenum">
              <a:rPr lang="ca-ES" smtClean="0"/>
              <a:t>21</a:t>
            </a:fld>
            <a:endParaRPr lang="ca-ES"/>
          </a:p>
        </p:txBody>
      </p:sp>
      <p:sp>
        <p:nvSpPr>
          <p:cNvPr id="7" name="6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046136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Generalitat republicana</a:t>
            </a:r>
            <a:br>
              <a:rPr lang="es-ES" dirty="0" smtClean="0"/>
            </a:br>
            <a:r>
              <a:rPr lang="es-ES" dirty="0" smtClean="0"/>
              <a:t>(1931-1939)</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40768"/>
            <a:ext cx="8064896" cy="5160167"/>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11956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0000"/>
                </a:solidFill>
              </a:rPr>
              <a:t>4. El </a:t>
            </a:r>
            <a:r>
              <a:rPr lang="es-ES" dirty="0" err="1" smtClean="0">
                <a:solidFill>
                  <a:srgbClr val="FF0000"/>
                </a:solidFill>
              </a:rPr>
              <a:t>Bienni</a:t>
            </a:r>
            <a:r>
              <a:rPr lang="es-ES" dirty="0" smtClean="0">
                <a:solidFill>
                  <a:srgbClr val="FF0000"/>
                </a:solidFill>
              </a:rPr>
              <a:t> Conservador (1933-1935)</a:t>
            </a:r>
            <a:endParaRPr lang="ca-ES"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24744"/>
            <a:ext cx="8703395" cy="2160240"/>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23</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498019"/>
            <a:ext cx="5040560" cy="2473026"/>
          </a:xfrm>
          <a:prstGeom prst="rect">
            <a:avLst/>
          </a:prstGeom>
        </p:spPr>
      </p:pic>
      <p:sp>
        <p:nvSpPr>
          <p:cNvPr id="3" name="2 CuadroTexto"/>
          <p:cNvSpPr txBox="1"/>
          <p:nvPr/>
        </p:nvSpPr>
        <p:spPr>
          <a:xfrm>
            <a:off x="1622799" y="6012559"/>
            <a:ext cx="6441763" cy="369332"/>
          </a:xfrm>
          <a:prstGeom prst="rect">
            <a:avLst/>
          </a:prstGeom>
          <a:noFill/>
        </p:spPr>
        <p:txBody>
          <a:bodyPr wrap="none" rtlCol="0">
            <a:spAutoFit/>
          </a:bodyPr>
          <a:lstStyle/>
          <a:p>
            <a:r>
              <a:rPr lang="es-ES" dirty="0" smtClean="0"/>
              <a:t>Alejandro </a:t>
            </a:r>
            <a:r>
              <a:rPr lang="es-ES" dirty="0" err="1" smtClean="0"/>
              <a:t>Lerroux</a:t>
            </a:r>
            <a:r>
              <a:rPr lang="es-ES" dirty="0" smtClean="0"/>
              <a:t> – José María </a:t>
            </a:r>
            <a:r>
              <a:rPr lang="es-ES" smtClean="0"/>
              <a:t>Gil Robles </a:t>
            </a:r>
            <a:r>
              <a:rPr lang="es-ES" dirty="0" smtClean="0"/>
              <a:t>– Niceto Alcalá Zamora</a:t>
            </a:r>
            <a:endParaRPr lang="ca-ES" dirty="0"/>
          </a:p>
        </p:txBody>
      </p:sp>
      <p:sp>
        <p:nvSpPr>
          <p:cNvPr id="8" name="7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38227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Les </a:t>
            </a:r>
            <a:r>
              <a:rPr lang="es-ES" dirty="0" err="1" smtClean="0"/>
              <a:t>eleccions</a:t>
            </a:r>
            <a:r>
              <a:rPr lang="es-ES" dirty="0" smtClean="0"/>
              <a:t> </a:t>
            </a:r>
            <a:r>
              <a:rPr lang="es-ES" dirty="0" err="1" smtClean="0"/>
              <a:t>generals</a:t>
            </a:r>
            <a:r>
              <a:rPr lang="es-ES" dirty="0" smtClean="0"/>
              <a:t> del 1933</a:t>
            </a:r>
            <a:br>
              <a:rPr lang="es-ES" dirty="0" smtClean="0"/>
            </a:br>
            <a:r>
              <a:rPr lang="es-ES" dirty="0" smtClean="0"/>
              <a:t>(</a:t>
            </a:r>
            <a:r>
              <a:rPr lang="es-ES" dirty="0" err="1" smtClean="0"/>
              <a:t>novembre</a:t>
            </a:r>
            <a:r>
              <a:rPr lang="es-ES" dirty="0" smtClean="0"/>
              <a:t>)</a:t>
            </a:r>
            <a:endParaRPr lang="ca-ES"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2204864"/>
            <a:ext cx="4869799" cy="3571185"/>
          </a:xfrm>
        </p:spPr>
      </p:pic>
      <p:pic>
        <p:nvPicPr>
          <p:cNvPr id="8" name="7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484784"/>
            <a:ext cx="4212010" cy="4900193"/>
          </a:xfrm>
        </p:spPr>
      </p:pic>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24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1654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a:t>
            </a:r>
            <a:r>
              <a:rPr lang="es-ES" dirty="0" err="1" smtClean="0"/>
              <a:t>revolució</a:t>
            </a:r>
            <a:r>
              <a:rPr lang="es-ES" dirty="0" smtClean="0"/>
              <a:t> </a:t>
            </a:r>
            <a:r>
              <a:rPr lang="es-ES" dirty="0" err="1" smtClean="0"/>
              <a:t>d’Astúries</a:t>
            </a:r>
            <a:r>
              <a:rPr lang="es-ES" dirty="0" smtClean="0"/>
              <a:t/>
            </a:r>
            <a:br>
              <a:rPr lang="es-ES" dirty="0" smtClean="0"/>
            </a:br>
            <a:r>
              <a:rPr lang="es-ES" dirty="0" smtClean="0"/>
              <a:t>(octubre del 1934)</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556792"/>
            <a:ext cx="3445236" cy="4878211"/>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25</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060848"/>
            <a:ext cx="4641907" cy="3456384"/>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27516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Sis</a:t>
            </a:r>
            <a:r>
              <a:rPr lang="es-ES" dirty="0" smtClean="0"/>
              <a:t> </a:t>
            </a:r>
            <a:r>
              <a:rPr lang="es-ES" dirty="0" err="1" smtClean="0"/>
              <a:t>d’Octubre</a:t>
            </a:r>
            <a:r>
              <a:rPr lang="es-ES" dirty="0" smtClean="0"/>
              <a:t> del 1934</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8725449" cy="5112568"/>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52263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836712"/>
            <a:ext cx="7630789" cy="5094481"/>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3995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Les </a:t>
            </a:r>
            <a:r>
              <a:rPr lang="es-ES" dirty="0" err="1" smtClean="0"/>
              <a:t>conseqüències</a:t>
            </a:r>
            <a:r>
              <a:rPr lang="es-ES" dirty="0"/>
              <a:t> </a:t>
            </a:r>
            <a:r>
              <a:rPr lang="es-ES" dirty="0" err="1" smtClean="0"/>
              <a:t>dels</a:t>
            </a:r>
            <a:r>
              <a:rPr lang="es-ES" dirty="0" smtClean="0"/>
              <a:t> </a:t>
            </a:r>
            <a:r>
              <a:rPr lang="es-ES" dirty="0" err="1" smtClean="0"/>
              <a:t>Fets</a:t>
            </a:r>
            <a:r>
              <a:rPr lang="es-ES" dirty="0" smtClean="0"/>
              <a:t> </a:t>
            </a:r>
            <a:r>
              <a:rPr lang="es-ES" dirty="0" err="1" smtClean="0"/>
              <a:t>d’Octubre</a:t>
            </a:r>
            <a:endParaRPr lang="ca-ES"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28</a:t>
            </a:fld>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337" y="1268760"/>
            <a:ext cx="7398986" cy="5040559"/>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753187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0000"/>
                </a:solidFill>
              </a:rPr>
              <a:t>5. El </a:t>
            </a:r>
            <a:r>
              <a:rPr lang="es-ES" dirty="0" err="1" smtClean="0">
                <a:solidFill>
                  <a:srgbClr val="FF0000"/>
                </a:solidFill>
              </a:rPr>
              <a:t>govern</a:t>
            </a:r>
            <a:r>
              <a:rPr lang="es-ES" dirty="0" smtClean="0">
                <a:solidFill>
                  <a:srgbClr val="FF0000"/>
                </a:solidFill>
              </a:rPr>
              <a:t> del Front Popular (1936)</a:t>
            </a:r>
            <a:endParaRPr lang="ca-ES"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690" y="1412776"/>
            <a:ext cx="8410056" cy="1398289"/>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29</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915" y="3152436"/>
            <a:ext cx="1406649" cy="2475702"/>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565" y="3140968"/>
            <a:ext cx="1759696" cy="2498420"/>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261" y="3152436"/>
            <a:ext cx="1857475" cy="2486952"/>
          </a:xfrm>
          <a:prstGeom prst="rect">
            <a:avLst/>
          </a:prstGeom>
        </p:spPr>
      </p:pic>
      <p:sp>
        <p:nvSpPr>
          <p:cNvPr id="10" name="9 CuadroTexto"/>
          <p:cNvSpPr txBox="1"/>
          <p:nvPr/>
        </p:nvSpPr>
        <p:spPr>
          <a:xfrm>
            <a:off x="1547664" y="5589240"/>
            <a:ext cx="6316729" cy="369332"/>
          </a:xfrm>
          <a:prstGeom prst="rect">
            <a:avLst/>
          </a:prstGeom>
          <a:noFill/>
        </p:spPr>
        <p:txBody>
          <a:bodyPr wrap="none" rtlCol="0">
            <a:spAutoFit/>
          </a:bodyPr>
          <a:lstStyle/>
          <a:p>
            <a:r>
              <a:rPr lang="es-ES" dirty="0" smtClean="0"/>
              <a:t>Niceto Alcalá Zamora – Manuel Azaña – Santiago Casares Quiroga</a:t>
            </a:r>
            <a:endParaRPr lang="ca-ES"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36091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a:t>
            </a:r>
            <a:r>
              <a:rPr lang="es-ES" dirty="0" err="1" smtClean="0"/>
              <a:t>Segona</a:t>
            </a:r>
            <a:r>
              <a:rPr lang="es-ES" dirty="0" smtClean="0"/>
              <a:t> República </a:t>
            </a:r>
            <a:r>
              <a:rPr lang="es-ES" dirty="0" err="1" smtClean="0"/>
              <a:t>espanyola</a:t>
            </a:r>
            <a:endParaRPr lang="ca-ES" dirty="0"/>
          </a:p>
        </p:txBody>
      </p:sp>
      <p:sp>
        <p:nvSpPr>
          <p:cNvPr id="3" name="2 Marcador de contenido"/>
          <p:cNvSpPr>
            <a:spLocks noGrp="1"/>
          </p:cNvSpPr>
          <p:nvPr>
            <p:ph idx="1"/>
          </p:nvPr>
        </p:nvSpPr>
        <p:spPr/>
        <p:txBody>
          <a:bodyPr>
            <a:normAutofit fontScale="40000" lnSpcReduction="20000"/>
          </a:bodyPr>
          <a:lstStyle/>
          <a:p>
            <a:r>
              <a:rPr lang="ca-ES" b="1" dirty="0"/>
              <a:t>El 14 d'abril de 1931 es proclamava la Segona República espanyola en un ambient d'eufòria. Alfons XIII havia abandonat el país i semblava arribat el moment per a que la república arreglés tot allò que la monarquia (amb la Dictadura de </a:t>
            </a:r>
            <a:r>
              <a:rPr lang="ca-ES" b="1" dirty="0" err="1"/>
              <a:t>Primo</a:t>
            </a:r>
            <a:r>
              <a:rPr lang="ca-ES" b="1" dirty="0"/>
              <a:t> de Rivera inclosa) no havia pogut solucionar.</a:t>
            </a:r>
            <a:endParaRPr lang="ca-ES" dirty="0"/>
          </a:p>
          <a:p>
            <a:r>
              <a:rPr lang="ca-ES" b="1" dirty="0"/>
              <a:t>Però la República tampoc va poder resoldre els problemes pendents. </a:t>
            </a:r>
            <a:br>
              <a:rPr lang="ca-ES" b="1" dirty="0"/>
            </a:br>
            <a:r>
              <a:rPr lang="ca-ES" b="1" dirty="0"/>
              <a:t>Primer per les divisions entre dretes i esquerres, que s'anaren agreujant, i pels problemes derivats de la crisi econòmica i la ineficàcia d'algunes de les solucions aplicades.</a:t>
            </a:r>
            <a:br>
              <a:rPr lang="ca-ES" b="1" dirty="0"/>
            </a:br>
            <a:r>
              <a:rPr lang="ca-ES" b="1" dirty="0"/>
              <a:t>En segon lloc, per les circumstàncies internacionals desfavorables que li va tocar viure a la República: la crisi econòmica dels anys 30 i l'ascensió dels règims totalitaris no ajudaren en res a la voluntat dels republicans, especialment els d'esquerra, de crear un règim democràtic estable.</a:t>
            </a:r>
            <a:endParaRPr lang="ca-ES" dirty="0"/>
          </a:p>
          <a:p>
            <a:r>
              <a:rPr lang="ca-ES" b="1" dirty="0"/>
              <a:t>La història de la Segona República espanyola es divideix en quatre fases: govern provisional (1931), Bienni Reformador (1931-1933), Bienni Negre (1933-1936) i Govern del Front Popular (1936). La dinàmica és prou senzilla: durant el govern provisional, redacció de la Constitució de 1931, la base jurídica del nou règim; durant el Bienni Reformador, govern d'esquerres, amb una clara voluntat transformadora, que es plasmà en diverses reformes a nivell polític, militar, econòmic, social, cultural, </a:t>
            </a:r>
            <a:r>
              <a:rPr lang="ca-ES" b="1" dirty="0" err="1"/>
              <a:t>etc</a:t>
            </a:r>
            <a:r>
              <a:rPr lang="ca-ES" b="1" dirty="0"/>
              <a:t>; durant el Bienni Negre, amb govern de dretes, reacció conservadora, amb la </a:t>
            </a:r>
            <a:r>
              <a:rPr lang="ca-ES" b="1" dirty="0" err="1"/>
              <a:t>paral.lització</a:t>
            </a:r>
            <a:r>
              <a:rPr lang="ca-ES" b="1" dirty="0"/>
              <a:t> de les reformes; finalment, amb el govern del Front Popular, les esquerres recuperen el poder i </a:t>
            </a:r>
            <a:r>
              <a:rPr lang="ca-ES" b="1" dirty="0" err="1"/>
              <a:t>reinicïen</a:t>
            </a:r>
            <a:r>
              <a:rPr lang="ca-ES" b="1" dirty="0"/>
              <a:t> el procés reformista endegat el 1931.</a:t>
            </a:r>
            <a:endParaRPr lang="ca-ES" dirty="0"/>
          </a:p>
          <a:p>
            <a:r>
              <a:rPr lang="ca-ES" b="1" dirty="0"/>
              <a:t>En cada fase hi va haver oposició i problemes, raó per la qual la República mai va trobar l'estabilitat necessària. Ans al contrari, la radicalització </a:t>
            </a:r>
            <a:r>
              <a:rPr lang="ca-ES" b="1" dirty="0" err="1"/>
              <a:t>políticosocial</a:t>
            </a:r>
            <a:r>
              <a:rPr lang="ca-ES" b="1" dirty="0"/>
              <a:t> de les dretes i esquerres va anar augmentant fins arribar al trencament: un grup de militars dretans, que no païren el nou triomf de les esquerres en les eleccions de febrer de 1936, s'aixecaren contra la República i forçaren la guerra civil de 1936-1939. </a:t>
            </a:r>
            <a:br>
              <a:rPr lang="ca-ES" b="1" dirty="0"/>
            </a:br>
            <a:r>
              <a:rPr lang="ca-ES" b="1" dirty="0"/>
              <a:t>I amb la guerra va venir la derrota dels republicans i la fi del somni d'una Espanya democràtica, republicana i lliure.</a:t>
            </a:r>
            <a:endParaRPr lang="ca-ES" dirty="0"/>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b="1"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6590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campanya</a:t>
            </a:r>
            <a:r>
              <a:rPr lang="es-ES" dirty="0" smtClean="0"/>
              <a:t> electoral del 1936</a:t>
            </a:r>
            <a:endParaRPr lang="ca-ES"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9494" y="1321207"/>
            <a:ext cx="3562583" cy="4968552"/>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30</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65157"/>
            <a:ext cx="3659959" cy="4937696"/>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129596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Les </a:t>
            </a:r>
            <a:r>
              <a:rPr lang="es-ES" dirty="0" err="1" smtClean="0"/>
              <a:t>eleccions</a:t>
            </a:r>
            <a:r>
              <a:rPr lang="es-ES" dirty="0" smtClean="0"/>
              <a:t> </a:t>
            </a:r>
            <a:r>
              <a:rPr lang="es-ES" dirty="0" err="1" smtClean="0"/>
              <a:t>generals</a:t>
            </a:r>
            <a:r>
              <a:rPr lang="es-ES" dirty="0" smtClean="0"/>
              <a:t> del 1936</a:t>
            </a:r>
            <a:br>
              <a:rPr lang="es-ES" dirty="0" smtClean="0"/>
            </a:br>
            <a:r>
              <a:rPr lang="es-ES" dirty="0" smtClean="0"/>
              <a:t>(</a:t>
            </a:r>
            <a:r>
              <a:rPr lang="es-ES" dirty="0" err="1" smtClean="0"/>
              <a:t>febrer</a:t>
            </a:r>
            <a:r>
              <a:rPr lang="es-ES" dirty="0" smtClean="0"/>
              <a:t>)</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169" y="1600200"/>
            <a:ext cx="6465661" cy="4525963"/>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22649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08720"/>
            <a:ext cx="8136904" cy="4722683"/>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630507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Cap</a:t>
            </a:r>
            <a:r>
              <a:rPr lang="es-ES" dirty="0" smtClean="0"/>
              <a:t> a la guerra civil</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002" y="1600200"/>
            <a:ext cx="6905995" cy="4525963"/>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91633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a:t>
            </a:r>
            <a:r>
              <a:rPr lang="es-ES" dirty="0" err="1" smtClean="0"/>
              <a:t>dels</a:t>
            </a:r>
            <a:r>
              <a:rPr lang="es-ES" dirty="0" smtClean="0"/>
              <a:t> </a:t>
            </a:r>
            <a:r>
              <a:rPr lang="es-ES" dirty="0" err="1" smtClean="0"/>
              <a:t>orígens</a:t>
            </a:r>
            <a:r>
              <a:rPr lang="es-ES" dirty="0" smtClean="0"/>
              <a:t> i</a:t>
            </a:r>
            <a:br>
              <a:rPr lang="es-ES" dirty="0" smtClean="0"/>
            </a:br>
            <a:r>
              <a:rPr lang="es-ES" dirty="0" smtClean="0"/>
              <a:t>del </a:t>
            </a:r>
            <a:r>
              <a:rPr lang="es-ES" dirty="0" err="1" smtClean="0"/>
              <a:t>context</a:t>
            </a:r>
            <a:r>
              <a:rPr lang="es-ES" dirty="0" smtClean="0"/>
              <a:t> de la </a:t>
            </a:r>
            <a:r>
              <a:rPr lang="es-ES" dirty="0" err="1" smtClean="0"/>
              <a:t>Segona</a:t>
            </a:r>
            <a:r>
              <a:rPr lang="es-ES" dirty="0" smtClean="0"/>
              <a:t> República?</a:t>
            </a:r>
            <a:endParaRPr lang="ca-ES" dirty="0"/>
          </a:p>
        </p:txBody>
      </p:sp>
      <p:sp>
        <p:nvSpPr>
          <p:cNvPr id="3" name="2 Marcador de contenido"/>
          <p:cNvSpPr>
            <a:spLocks noGrp="1"/>
          </p:cNvSpPr>
          <p:nvPr>
            <p:ph idx="1"/>
          </p:nvPr>
        </p:nvSpPr>
        <p:spPr>
          <a:xfrm>
            <a:off x="457200" y="1600200"/>
            <a:ext cx="8229600" cy="4781128"/>
          </a:xfrm>
          <a:solidFill>
            <a:schemeClr val="bg2">
              <a:lumMod val="90000"/>
            </a:schemeClr>
          </a:solidFill>
        </p:spPr>
        <p:txBody>
          <a:bodyPr>
            <a:normAutofit fontScale="77500" lnSpcReduction="20000"/>
          </a:bodyPr>
          <a:lstStyle/>
          <a:p>
            <a:r>
              <a:rPr lang="es-ES" dirty="0" smtClean="0"/>
              <a:t>Fes un </a:t>
            </a:r>
            <a:r>
              <a:rPr lang="es-ES" dirty="0" err="1" smtClean="0"/>
              <a:t>resum</a:t>
            </a:r>
            <a:r>
              <a:rPr lang="es-ES" dirty="0" smtClean="0"/>
              <a:t> </a:t>
            </a:r>
            <a:r>
              <a:rPr lang="es-ES" dirty="0" err="1" smtClean="0"/>
              <a:t>dels</a:t>
            </a:r>
            <a:r>
              <a:rPr lang="es-ES" dirty="0" smtClean="0"/>
              <a:t> </a:t>
            </a:r>
            <a:r>
              <a:rPr lang="es-ES" dirty="0" err="1" smtClean="0"/>
              <a:t>principals</a:t>
            </a:r>
            <a:r>
              <a:rPr lang="es-ES" dirty="0" smtClean="0"/>
              <a:t> </a:t>
            </a:r>
            <a:r>
              <a:rPr lang="es-ES" dirty="0" err="1" smtClean="0"/>
              <a:t>fets</a:t>
            </a:r>
            <a:r>
              <a:rPr lang="es-ES" dirty="0" smtClean="0"/>
              <a:t> que van </a:t>
            </a:r>
            <a:r>
              <a:rPr lang="es-ES" dirty="0" err="1" smtClean="0"/>
              <a:t>tenir</a:t>
            </a:r>
            <a:r>
              <a:rPr lang="es-ES" dirty="0" smtClean="0"/>
              <a:t> </a:t>
            </a:r>
            <a:r>
              <a:rPr lang="es-ES" dirty="0" err="1" smtClean="0"/>
              <a:t>lloc</a:t>
            </a:r>
            <a:r>
              <a:rPr lang="es-ES" dirty="0" smtClean="0"/>
              <a:t> a Madrid i a Barcelona </a:t>
            </a:r>
            <a:r>
              <a:rPr lang="es-ES" dirty="0" err="1" smtClean="0"/>
              <a:t>quan</a:t>
            </a:r>
            <a:r>
              <a:rPr lang="es-ES" dirty="0" smtClean="0"/>
              <a:t> es van </a:t>
            </a:r>
            <a:r>
              <a:rPr lang="es-ES" dirty="0" err="1" smtClean="0"/>
              <a:t>conèixer</a:t>
            </a:r>
            <a:r>
              <a:rPr lang="es-ES" dirty="0" smtClean="0"/>
              <a:t> </a:t>
            </a:r>
            <a:r>
              <a:rPr lang="es-ES" dirty="0" err="1" smtClean="0"/>
              <a:t>els</a:t>
            </a:r>
            <a:r>
              <a:rPr lang="es-ES" dirty="0" smtClean="0"/>
              <a:t> </a:t>
            </a:r>
            <a:r>
              <a:rPr lang="es-ES" dirty="0" err="1" smtClean="0"/>
              <a:t>resultats</a:t>
            </a:r>
            <a:r>
              <a:rPr lang="es-ES" dirty="0" smtClean="0"/>
              <a:t> de les </a:t>
            </a:r>
            <a:r>
              <a:rPr lang="es-ES" dirty="0" err="1" smtClean="0"/>
              <a:t>eleccions</a:t>
            </a:r>
            <a:r>
              <a:rPr lang="es-ES" dirty="0" smtClean="0"/>
              <a:t> del 12 </a:t>
            </a:r>
            <a:r>
              <a:rPr lang="es-ES" dirty="0" err="1" smtClean="0"/>
              <a:t>d’abril</a:t>
            </a:r>
            <a:r>
              <a:rPr lang="es-ES" dirty="0" smtClean="0"/>
              <a:t>.</a:t>
            </a:r>
          </a:p>
          <a:p>
            <a:r>
              <a:rPr lang="es-ES" dirty="0" err="1" smtClean="0"/>
              <a:t>Què</a:t>
            </a:r>
            <a:r>
              <a:rPr lang="es-ES" dirty="0" smtClean="0"/>
              <a:t> va </a:t>
            </a:r>
            <a:r>
              <a:rPr lang="es-ES" dirty="0" err="1" smtClean="0"/>
              <a:t>caracteritzar</a:t>
            </a:r>
            <a:r>
              <a:rPr lang="es-ES" dirty="0" smtClean="0"/>
              <a:t> </a:t>
            </a:r>
            <a:r>
              <a:rPr lang="es-ES" dirty="0" err="1" smtClean="0"/>
              <a:t>l’evolució</a:t>
            </a:r>
            <a:r>
              <a:rPr lang="es-ES" dirty="0" smtClean="0"/>
              <a:t> </a:t>
            </a:r>
            <a:r>
              <a:rPr lang="es-ES" dirty="0" err="1" smtClean="0"/>
              <a:t>demogràfica</a:t>
            </a:r>
            <a:r>
              <a:rPr lang="es-ES" dirty="0" smtClean="0"/>
              <a:t> </a:t>
            </a:r>
            <a:r>
              <a:rPr lang="es-ES" dirty="0" err="1" smtClean="0"/>
              <a:t>espanyola</a:t>
            </a:r>
            <a:r>
              <a:rPr lang="es-ES" dirty="0" smtClean="0"/>
              <a:t> i catalana en el </a:t>
            </a:r>
            <a:r>
              <a:rPr lang="es-ES" dirty="0" err="1" smtClean="0"/>
              <a:t>període</a:t>
            </a:r>
            <a:r>
              <a:rPr lang="es-ES" dirty="0" smtClean="0"/>
              <a:t> </a:t>
            </a:r>
            <a:r>
              <a:rPr lang="es-ES" dirty="0" err="1" smtClean="0"/>
              <a:t>republicà</a:t>
            </a:r>
            <a:r>
              <a:rPr lang="es-ES" dirty="0" smtClean="0"/>
              <a:t>?</a:t>
            </a:r>
          </a:p>
          <a:p>
            <a:r>
              <a:rPr lang="es-ES" dirty="0" smtClean="0"/>
              <a:t>Des del </a:t>
            </a:r>
            <a:r>
              <a:rPr lang="es-ES" dirty="0" err="1" smtClean="0"/>
              <a:t>punt</a:t>
            </a:r>
            <a:r>
              <a:rPr lang="es-ES" dirty="0" smtClean="0"/>
              <a:t> de vista </a:t>
            </a:r>
            <a:r>
              <a:rPr lang="es-ES" dirty="0" err="1" smtClean="0"/>
              <a:t>econòmic</a:t>
            </a:r>
            <a:r>
              <a:rPr lang="es-ES" dirty="0" smtClean="0"/>
              <a:t>, </a:t>
            </a:r>
            <a:r>
              <a:rPr lang="es-ES" dirty="0" err="1" smtClean="0"/>
              <a:t>l’etapa</a:t>
            </a:r>
            <a:r>
              <a:rPr lang="es-ES" dirty="0" smtClean="0"/>
              <a:t> republicana, ¿va ser expansiva o </a:t>
            </a:r>
            <a:r>
              <a:rPr lang="es-ES" dirty="0" err="1" smtClean="0"/>
              <a:t>depressiva</a:t>
            </a:r>
            <a:r>
              <a:rPr lang="es-ES" dirty="0" smtClean="0"/>
              <a:t>? Per </a:t>
            </a:r>
            <a:r>
              <a:rPr lang="es-ES" dirty="0" err="1" smtClean="0"/>
              <a:t>què</a:t>
            </a:r>
            <a:r>
              <a:rPr lang="es-ES" dirty="0" smtClean="0"/>
              <a:t>? </a:t>
            </a:r>
            <a:r>
              <a:rPr lang="es-ES" dirty="0" err="1" smtClean="0"/>
              <a:t>Com</a:t>
            </a:r>
            <a:r>
              <a:rPr lang="es-ES" dirty="0" smtClean="0"/>
              <a:t> va afectar la </a:t>
            </a:r>
            <a:r>
              <a:rPr lang="es-ES" dirty="0" err="1" smtClean="0"/>
              <a:t>situació</a:t>
            </a:r>
            <a:r>
              <a:rPr lang="es-ES" dirty="0" smtClean="0"/>
              <a:t> </a:t>
            </a:r>
            <a:r>
              <a:rPr lang="es-ES" dirty="0" err="1" smtClean="0"/>
              <a:t>econòmica</a:t>
            </a:r>
            <a:r>
              <a:rPr lang="es-ES" dirty="0" smtClean="0"/>
              <a:t> </a:t>
            </a:r>
            <a:r>
              <a:rPr lang="es-ES" dirty="0" err="1" smtClean="0"/>
              <a:t>els</a:t>
            </a:r>
            <a:r>
              <a:rPr lang="es-ES" dirty="0" smtClean="0"/>
              <a:t> </a:t>
            </a:r>
            <a:r>
              <a:rPr lang="es-ES" dirty="0" err="1" smtClean="0"/>
              <a:t>objectius</a:t>
            </a:r>
            <a:r>
              <a:rPr lang="es-ES" dirty="0" smtClean="0"/>
              <a:t> </a:t>
            </a:r>
            <a:r>
              <a:rPr lang="es-ES" dirty="0" err="1" smtClean="0"/>
              <a:t>republicans</a:t>
            </a:r>
            <a:r>
              <a:rPr lang="es-ES" dirty="0" smtClean="0"/>
              <a:t>?</a:t>
            </a:r>
          </a:p>
          <a:p>
            <a:r>
              <a:rPr lang="es-ES" dirty="0" smtClean="0"/>
              <a:t>Fes un </a:t>
            </a:r>
            <a:r>
              <a:rPr lang="es-ES" dirty="0" err="1" smtClean="0"/>
              <a:t>quadre</a:t>
            </a:r>
            <a:r>
              <a:rPr lang="es-ES" dirty="0" smtClean="0"/>
              <a:t> </a:t>
            </a:r>
            <a:r>
              <a:rPr lang="es-ES" dirty="0" err="1" smtClean="0"/>
              <a:t>comparatiu</a:t>
            </a:r>
            <a:r>
              <a:rPr lang="es-ES" dirty="0" smtClean="0"/>
              <a:t> que, </a:t>
            </a:r>
            <a:r>
              <a:rPr lang="es-ES" dirty="0" err="1" smtClean="0"/>
              <a:t>d’una</a:t>
            </a:r>
            <a:r>
              <a:rPr lang="es-ES" dirty="0" smtClean="0"/>
              <a:t> manera simple, </a:t>
            </a:r>
            <a:r>
              <a:rPr lang="es-ES" dirty="0" err="1" smtClean="0"/>
              <a:t>oposi</a:t>
            </a:r>
            <a:r>
              <a:rPr lang="es-ES" dirty="0" smtClean="0"/>
              <a:t> </a:t>
            </a:r>
            <a:r>
              <a:rPr lang="es-ES" dirty="0" err="1" smtClean="0"/>
              <a:t>els</a:t>
            </a:r>
            <a:r>
              <a:rPr lang="es-ES" dirty="0" smtClean="0"/>
              <a:t> </a:t>
            </a:r>
            <a:r>
              <a:rPr lang="es-ES" dirty="0" err="1" smtClean="0"/>
              <a:t>trets</a:t>
            </a:r>
            <a:r>
              <a:rPr lang="es-ES" dirty="0" smtClean="0"/>
              <a:t> que </a:t>
            </a:r>
            <a:r>
              <a:rPr lang="es-ES" dirty="0" err="1" smtClean="0"/>
              <a:t>caracteritzaven</a:t>
            </a:r>
            <a:r>
              <a:rPr lang="es-ES" dirty="0" smtClean="0"/>
              <a:t> la </a:t>
            </a:r>
            <a:r>
              <a:rPr lang="es-ES" dirty="0" err="1" smtClean="0"/>
              <a:t>mentalitat</a:t>
            </a:r>
            <a:r>
              <a:rPr lang="es-ES" dirty="0" smtClean="0"/>
              <a:t> tradicional i </a:t>
            </a:r>
            <a:r>
              <a:rPr lang="es-ES" dirty="0" err="1" smtClean="0"/>
              <a:t>els</a:t>
            </a:r>
            <a:r>
              <a:rPr lang="es-ES" dirty="0" smtClean="0"/>
              <a:t> que eren propis de la </a:t>
            </a:r>
            <a:r>
              <a:rPr lang="es-ES" dirty="0" err="1" smtClean="0"/>
              <a:t>mentalitat</a:t>
            </a:r>
            <a:r>
              <a:rPr lang="es-ES" dirty="0" smtClean="0"/>
              <a:t> reformadora.</a:t>
            </a:r>
          </a:p>
          <a:p>
            <a:r>
              <a:rPr lang="es-ES" dirty="0" smtClean="0"/>
              <a:t>Per </a:t>
            </a:r>
            <a:r>
              <a:rPr lang="es-ES" dirty="0" err="1" smtClean="0"/>
              <a:t>què</a:t>
            </a:r>
            <a:r>
              <a:rPr lang="es-ES" dirty="0" smtClean="0"/>
              <a:t> es </a:t>
            </a:r>
            <a:r>
              <a:rPr lang="es-ES" dirty="0" err="1" smtClean="0"/>
              <a:t>diu</a:t>
            </a:r>
            <a:r>
              <a:rPr lang="es-ES" dirty="0" smtClean="0"/>
              <a:t> que </a:t>
            </a:r>
            <a:r>
              <a:rPr lang="es-ES" dirty="0" err="1" smtClean="0"/>
              <a:t>durant</a:t>
            </a:r>
            <a:r>
              <a:rPr lang="es-ES" dirty="0" smtClean="0"/>
              <a:t> la </a:t>
            </a:r>
            <a:r>
              <a:rPr lang="es-ES" dirty="0" err="1" smtClean="0"/>
              <a:t>Segona</a:t>
            </a:r>
            <a:r>
              <a:rPr lang="es-ES" dirty="0" smtClean="0"/>
              <a:t> República “no </a:t>
            </a:r>
            <a:r>
              <a:rPr lang="es-ES" dirty="0" err="1" smtClean="0"/>
              <a:t>s’aconseguí</a:t>
            </a:r>
            <a:r>
              <a:rPr lang="es-ES" dirty="0" smtClean="0"/>
              <a:t> evitar un </a:t>
            </a:r>
            <a:r>
              <a:rPr lang="es-ES" dirty="0" err="1" smtClean="0"/>
              <a:t>xoc</a:t>
            </a:r>
            <a:r>
              <a:rPr lang="es-ES" dirty="0" smtClean="0"/>
              <a:t> de </a:t>
            </a:r>
            <a:r>
              <a:rPr lang="es-ES" dirty="0" err="1" smtClean="0"/>
              <a:t>mentalitats</a:t>
            </a:r>
            <a:r>
              <a:rPr lang="es-ES" dirty="0" smtClean="0"/>
              <a:t> que va resultar </a:t>
            </a:r>
            <a:r>
              <a:rPr lang="es-ES" dirty="0" err="1" smtClean="0"/>
              <a:t>impossible</a:t>
            </a:r>
            <a:r>
              <a:rPr lang="es-ES" dirty="0" smtClean="0"/>
              <a:t> de consensuar”?</a:t>
            </a:r>
          </a:p>
          <a:p>
            <a:endParaRPr lang="es-ES" dirty="0" smtClean="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59323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de la</a:t>
            </a:r>
            <a:br>
              <a:rPr lang="es-ES" dirty="0" smtClean="0"/>
            </a:br>
            <a:r>
              <a:rPr lang="es-ES" dirty="0" err="1" smtClean="0"/>
              <a:t>Segona</a:t>
            </a:r>
            <a:r>
              <a:rPr lang="es-ES" dirty="0" smtClean="0"/>
              <a:t> República </a:t>
            </a:r>
            <a:r>
              <a:rPr lang="es-ES" dirty="0" err="1" smtClean="0"/>
              <a:t>espanyola</a:t>
            </a:r>
            <a:r>
              <a:rPr lang="es-ES" dirty="0" smtClean="0"/>
              <a:t>?</a:t>
            </a:r>
            <a:endParaRPr lang="ca-ES" dirty="0"/>
          </a:p>
        </p:txBody>
      </p:sp>
      <p:sp>
        <p:nvSpPr>
          <p:cNvPr id="3" name="2 Marcador de contenido"/>
          <p:cNvSpPr>
            <a:spLocks noGrp="1"/>
          </p:cNvSpPr>
          <p:nvPr>
            <p:ph idx="1"/>
          </p:nvPr>
        </p:nvSpPr>
        <p:spPr>
          <a:xfrm>
            <a:off x="457200" y="1600200"/>
            <a:ext cx="8229600" cy="4781128"/>
          </a:xfrm>
          <a:solidFill>
            <a:schemeClr val="bg2">
              <a:lumMod val="90000"/>
            </a:schemeClr>
          </a:solidFill>
        </p:spPr>
        <p:txBody>
          <a:bodyPr>
            <a:normAutofit fontScale="77500" lnSpcReduction="20000"/>
          </a:bodyPr>
          <a:lstStyle/>
          <a:p>
            <a:r>
              <a:rPr lang="es-ES" dirty="0" err="1" smtClean="0"/>
              <a:t>Quines</a:t>
            </a:r>
            <a:r>
              <a:rPr lang="es-ES" dirty="0" smtClean="0"/>
              <a:t> van ser les </a:t>
            </a:r>
            <a:r>
              <a:rPr lang="es-ES" dirty="0" err="1" smtClean="0"/>
              <a:t>principals</a:t>
            </a:r>
            <a:r>
              <a:rPr lang="es-ES" dirty="0" smtClean="0"/>
              <a:t> </a:t>
            </a:r>
            <a:r>
              <a:rPr lang="es-ES" dirty="0" err="1" smtClean="0"/>
              <a:t>actuacions</a:t>
            </a:r>
            <a:r>
              <a:rPr lang="es-ES" dirty="0" smtClean="0"/>
              <a:t> </a:t>
            </a:r>
            <a:r>
              <a:rPr lang="es-ES" dirty="0" err="1" smtClean="0"/>
              <a:t>polítiques</a:t>
            </a:r>
            <a:r>
              <a:rPr lang="es-ES" dirty="0" smtClean="0"/>
              <a:t> </a:t>
            </a:r>
            <a:r>
              <a:rPr lang="es-ES" dirty="0" err="1" smtClean="0"/>
              <a:t>delgovern</a:t>
            </a:r>
            <a:r>
              <a:rPr lang="es-ES" dirty="0" smtClean="0"/>
              <a:t> provisional de la República?</a:t>
            </a:r>
          </a:p>
          <a:p>
            <a:r>
              <a:rPr lang="es-ES" dirty="0" smtClean="0"/>
              <a:t>Per </a:t>
            </a:r>
            <a:r>
              <a:rPr lang="es-ES" dirty="0" err="1" smtClean="0"/>
              <a:t>què</a:t>
            </a:r>
            <a:r>
              <a:rPr lang="es-ES" dirty="0" smtClean="0"/>
              <a:t> </a:t>
            </a:r>
            <a:r>
              <a:rPr lang="es-ES" dirty="0" err="1" smtClean="0"/>
              <a:t>l’Església</a:t>
            </a:r>
            <a:r>
              <a:rPr lang="es-ES" dirty="0" smtClean="0"/>
              <a:t> es va sentir ben </a:t>
            </a:r>
            <a:r>
              <a:rPr lang="es-ES" dirty="0" err="1" smtClean="0"/>
              <a:t>aviat</a:t>
            </a:r>
            <a:r>
              <a:rPr lang="es-ES" dirty="0" smtClean="0"/>
              <a:t> </a:t>
            </a:r>
            <a:r>
              <a:rPr lang="es-ES" dirty="0" err="1" smtClean="0"/>
              <a:t>amenaçada</a:t>
            </a:r>
            <a:r>
              <a:rPr lang="es-ES" dirty="0" smtClean="0"/>
              <a:t> per la República?</a:t>
            </a:r>
          </a:p>
          <a:p>
            <a:r>
              <a:rPr lang="es-ES" dirty="0" err="1" smtClean="0"/>
              <a:t>Quins</a:t>
            </a:r>
            <a:r>
              <a:rPr lang="es-ES" dirty="0" smtClean="0"/>
              <a:t> </a:t>
            </a:r>
            <a:r>
              <a:rPr lang="es-ES" dirty="0" err="1" smtClean="0"/>
              <a:t>valors</a:t>
            </a:r>
            <a:r>
              <a:rPr lang="es-ES" dirty="0" smtClean="0"/>
              <a:t> van quedar </a:t>
            </a:r>
            <a:r>
              <a:rPr lang="es-ES" dirty="0" err="1" smtClean="0"/>
              <a:t>reflectits</a:t>
            </a:r>
            <a:r>
              <a:rPr lang="es-ES" dirty="0" smtClean="0"/>
              <a:t> en la </a:t>
            </a:r>
            <a:r>
              <a:rPr lang="es-ES" dirty="0" err="1" smtClean="0"/>
              <a:t>Constitució</a:t>
            </a:r>
            <a:r>
              <a:rPr lang="es-ES" dirty="0" smtClean="0"/>
              <a:t> republicana?</a:t>
            </a:r>
          </a:p>
          <a:p>
            <a:r>
              <a:rPr lang="es-ES" dirty="0" smtClean="0"/>
              <a:t>Per </a:t>
            </a:r>
            <a:r>
              <a:rPr lang="es-ES" dirty="0" err="1" smtClean="0"/>
              <a:t>què</a:t>
            </a:r>
            <a:r>
              <a:rPr lang="es-ES" dirty="0" smtClean="0"/>
              <a:t> la </a:t>
            </a:r>
            <a:r>
              <a:rPr lang="es-ES" dirty="0" err="1" smtClean="0"/>
              <a:t>Constitució</a:t>
            </a:r>
            <a:r>
              <a:rPr lang="es-ES" dirty="0" smtClean="0"/>
              <a:t> republicana no es va </a:t>
            </a:r>
            <a:r>
              <a:rPr lang="es-ES" dirty="0" err="1" smtClean="0"/>
              <a:t>fer</a:t>
            </a:r>
            <a:r>
              <a:rPr lang="es-ES" dirty="0" smtClean="0"/>
              <a:t> per </a:t>
            </a:r>
            <a:r>
              <a:rPr lang="es-ES" dirty="0" err="1" smtClean="0"/>
              <a:t>consens</a:t>
            </a:r>
            <a:r>
              <a:rPr lang="es-ES" dirty="0" smtClean="0"/>
              <a:t>? </a:t>
            </a:r>
            <a:r>
              <a:rPr lang="es-ES" dirty="0" err="1" smtClean="0"/>
              <a:t>Quins</a:t>
            </a:r>
            <a:r>
              <a:rPr lang="es-ES" dirty="0" smtClean="0"/>
              <a:t> van ser </a:t>
            </a:r>
            <a:r>
              <a:rPr lang="es-ES" dirty="0" err="1" smtClean="0"/>
              <a:t>els</a:t>
            </a:r>
            <a:r>
              <a:rPr lang="es-ES" dirty="0" smtClean="0"/>
              <a:t> </a:t>
            </a:r>
            <a:r>
              <a:rPr lang="es-ES" dirty="0" err="1" smtClean="0"/>
              <a:t>punts</a:t>
            </a:r>
            <a:r>
              <a:rPr lang="es-ES" dirty="0" smtClean="0"/>
              <a:t> </a:t>
            </a:r>
            <a:r>
              <a:rPr lang="es-ES" dirty="0" err="1" smtClean="0"/>
              <a:t>més</a:t>
            </a:r>
            <a:r>
              <a:rPr lang="es-ES" dirty="0" smtClean="0"/>
              <a:t> </a:t>
            </a:r>
            <a:r>
              <a:rPr lang="es-ES" dirty="0" err="1" smtClean="0"/>
              <a:t>importants</a:t>
            </a:r>
            <a:r>
              <a:rPr lang="es-ES" dirty="0" smtClean="0"/>
              <a:t> de </a:t>
            </a:r>
            <a:r>
              <a:rPr lang="es-ES" dirty="0" err="1" smtClean="0"/>
              <a:t>desacord</a:t>
            </a:r>
            <a:r>
              <a:rPr lang="es-ES" dirty="0" smtClean="0"/>
              <a:t>?</a:t>
            </a:r>
          </a:p>
          <a:p>
            <a:r>
              <a:rPr lang="es-ES" dirty="0" smtClean="0"/>
              <a:t>Per </a:t>
            </a:r>
            <a:r>
              <a:rPr lang="es-ES" dirty="0" err="1" smtClean="0"/>
              <a:t>què</a:t>
            </a:r>
            <a:r>
              <a:rPr lang="es-ES" dirty="0" smtClean="0"/>
              <a:t> es va evidenciar la </a:t>
            </a:r>
            <a:r>
              <a:rPr lang="es-ES" dirty="0" err="1" smtClean="0"/>
              <a:t>divisió</a:t>
            </a:r>
            <a:r>
              <a:rPr lang="es-ES" dirty="0" smtClean="0"/>
              <a:t> de la </a:t>
            </a:r>
            <a:r>
              <a:rPr lang="es-ES" dirty="0" err="1" smtClean="0"/>
              <a:t>societat</a:t>
            </a:r>
            <a:r>
              <a:rPr lang="es-ES" dirty="0" smtClean="0"/>
              <a:t> </a:t>
            </a:r>
            <a:r>
              <a:rPr lang="es-ES" dirty="0" err="1" smtClean="0"/>
              <a:t>espanyola</a:t>
            </a:r>
            <a:r>
              <a:rPr lang="es-ES" dirty="0" smtClean="0"/>
              <a:t> </a:t>
            </a:r>
            <a:r>
              <a:rPr lang="es-ES" dirty="0" err="1" smtClean="0"/>
              <a:t>durant</a:t>
            </a:r>
            <a:r>
              <a:rPr lang="es-ES" dirty="0" smtClean="0"/>
              <a:t> la </a:t>
            </a:r>
            <a:r>
              <a:rPr lang="es-ES" dirty="0" err="1" smtClean="0"/>
              <a:t>campanya</a:t>
            </a:r>
            <a:r>
              <a:rPr lang="es-ES" dirty="0" smtClean="0"/>
              <a:t> per a les </a:t>
            </a:r>
            <a:r>
              <a:rPr lang="es-ES" dirty="0" err="1" smtClean="0"/>
              <a:t>eleccions</a:t>
            </a:r>
            <a:r>
              <a:rPr lang="es-ES" dirty="0" smtClean="0"/>
              <a:t> del mes de </a:t>
            </a:r>
            <a:r>
              <a:rPr lang="es-ES" dirty="0" err="1" smtClean="0"/>
              <a:t>novembre</a:t>
            </a:r>
            <a:r>
              <a:rPr lang="es-ES" dirty="0" smtClean="0"/>
              <a:t> de 1933? </a:t>
            </a:r>
            <a:r>
              <a:rPr lang="es-ES" dirty="0" err="1" smtClean="0"/>
              <a:t>Quins</a:t>
            </a:r>
            <a:r>
              <a:rPr lang="es-ES" dirty="0" smtClean="0"/>
              <a:t> van ser </a:t>
            </a:r>
            <a:r>
              <a:rPr lang="es-ES" dirty="0" err="1" smtClean="0"/>
              <a:t>els</a:t>
            </a:r>
            <a:r>
              <a:rPr lang="es-ES" dirty="0" smtClean="0"/>
              <a:t> </a:t>
            </a:r>
            <a:r>
              <a:rPr lang="es-ES" dirty="0" err="1" smtClean="0"/>
              <a:t>resultats</a:t>
            </a:r>
            <a:r>
              <a:rPr lang="es-ES" dirty="0" smtClean="0"/>
              <a:t>?</a:t>
            </a:r>
          </a:p>
          <a:p>
            <a:r>
              <a:rPr lang="es-ES" dirty="0" smtClean="0"/>
              <a:t>Explica </a:t>
            </a:r>
            <a:r>
              <a:rPr lang="es-ES" dirty="0" err="1" smtClean="0"/>
              <a:t>breument</a:t>
            </a:r>
            <a:r>
              <a:rPr lang="es-ES" dirty="0" smtClean="0"/>
              <a:t> </a:t>
            </a:r>
            <a:r>
              <a:rPr lang="es-ES" dirty="0" err="1" smtClean="0"/>
              <a:t>els</a:t>
            </a:r>
            <a:r>
              <a:rPr lang="es-ES" dirty="0" smtClean="0"/>
              <a:t> </a:t>
            </a:r>
            <a:r>
              <a:rPr lang="es-ES" dirty="0" err="1" smtClean="0"/>
              <a:t>fets</a:t>
            </a:r>
            <a:r>
              <a:rPr lang="es-ES" dirty="0" smtClean="0"/>
              <a:t> </a:t>
            </a:r>
            <a:r>
              <a:rPr lang="es-ES" dirty="0" err="1" smtClean="0"/>
              <a:t>més</a:t>
            </a:r>
            <a:r>
              <a:rPr lang="es-ES" dirty="0" smtClean="0"/>
              <a:t> </a:t>
            </a:r>
            <a:r>
              <a:rPr lang="es-ES" dirty="0" err="1" smtClean="0"/>
              <a:t>destacats</a:t>
            </a:r>
            <a:r>
              <a:rPr lang="es-ES" dirty="0" smtClean="0"/>
              <a:t> de cada </a:t>
            </a:r>
            <a:r>
              <a:rPr lang="es-ES" dirty="0" err="1" smtClean="0"/>
              <a:t>període</a:t>
            </a:r>
            <a:r>
              <a:rPr lang="es-ES" dirty="0" smtClean="0"/>
              <a:t> de la </a:t>
            </a:r>
            <a:r>
              <a:rPr lang="es-ES" dirty="0" err="1" smtClean="0"/>
              <a:t>Segona</a:t>
            </a:r>
            <a:r>
              <a:rPr lang="es-ES" dirty="0" smtClean="0"/>
              <a:t> República </a:t>
            </a:r>
            <a:r>
              <a:rPr lang="es-ES" dirty="0" err="1" smtClean="0"/>
              <a:t>espanyola</a:t>
            </a:r>
            <a:r>
              <a:rPr lang="es-ES" dirty="0" smtClean="0"/>
              <a:t>.</a:t>
            </a:r>
          </a:p>
          <a:p>
            <a:pPr marL="0" indent="0">
              <a:buNone/>
            </a:pPr>
            <a:endParaRPr lang="es-ES" dirty="0" smtClean="0"/>
          </a:p>
          <a:p>
            <a:endParaRPr lang="es-ES" dirty="0" smtClean="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104135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S" dirty="0" err="1" smtClean="0"/>
              <a:t>Què</a:t>
            </a:r>
            <a:r>
              <a:rPr lang="es-ES" dirty="0" smtClean="0"/>
              <a:t> cal saber de la</a:t>
            </a:r>
            <a:br>
              <a:rPr lang="es-ES" dirty="0" smtClean="0"/>
            </a:br>
            <a:r>
              <a:rPr lang="es-ES" dirty="0" err="1" smtClean="0"/>
              <a:t>Segona</a:t>
            </a:r>
            <a:r>
              <a:rPr lang="es-ES" dirty="0" smtClean="0"/>
              <a:t> República a Catalunya?</a:t>
            </a:r>
            <a:endParaRPr lang="ca-ES" dirty="0"/>
          </a:p>
        </p:txBody>
      </p:sp>
      <p:sp>
        <p:nvSpPr>
          <p:cNvPr id="3" name="2 Marcador de contenido"/>
          <p:cNvSpPr>
            <a:spLocks noGrp="1"/>
          </p:cNvSpPr>
          <p:nvPr>
            <p:ph idx="1"/>
          </p:nvPr>
        </p:nvSpPr>
        <p:spPr>
          <a:xfrm>
            <a:off x="457200" y="1600200"/>
            <a:ext cx="8229600" cy="4781128"/>
          </a:xfrm>
          <a:solidFill>
            <a:schemeClr val="bg2">
              <a:lumMod val="90000"/>
            </a:schemeClr>
          </a:solidFill>
        </p:spPr>
        <p:txBody>
          <a:bodyPr>
            <a:normAutofit fontScale="62500" lnSpcReduction="20000"/>
          </a:bodyPr>
          <a:lstStyle/>
          <a:p>
            <a:r>
              <a:rPr lang="es-ES" dirty="0" err="1" smtClean="0"/>
              <a:t>Quin</a:t>
            </a:r>
            <a:r>
              <a:rPr lang="es-ES" dirty="0" smtClean="0"/>
              <a:t> </a:t>
            </a:r>
            <a:r>
              <a:rPr lang="es-ES" dirty="0" err="1" smtClean="0"/>
              <a:t>règim</a:t>
            </a:r>
            <a:r>
              <a:rPr lang="es-ES" dirty="0" smtClean="0"/>
              <a:t> </a:t>
            </a:r>
            <a:r>
              <a:rPr lang="es-ES" dirty="0" err="1" smtClean="0"/>
              <a:t>polític</a:t>
            </a:r>
            <a:r>
              <a:rPr lang="es-ES" dirty="0" smtClean="0"/>
              <a:t> va proclamar Francesc </a:t>
            </a:r>
            <a:r>
              <a:rPr lang="es-ES" dirty="0" err="1" smtClean="0"/>
              <a:t>Macià</a:t>
            </a:r>
            <a:r>
              <a:rPr lang="es-ES" dirty="0" smtClean="0"/>
              <a:t> el 14 </a:t>
            </a:r>
            <a:r>
              <a:rPr lang="es-ES" dirty="0" err="1" smtClean="0"/>
              <a:t>d’abril</a:t>
            </a:r>
            <a:r>
              <a:rPr lang="es-ES" dirty="0" smtClean="0"/>
              <a:t> de 1931? </a:t>
            </a:r>
            <a:r>
              <a:rPr lang="es-ES" dirty="0" err="1" smtClean="0"/>
              <a:t>Quant</a:t>
            </a:r>
            <a:r>
              <a:rPr lang="es-ES" dirty="0" smtClean="0"/>
              <a:t> va durar? </a:t>
            </a:r>
            <a:r>
              <a:rPr lang="es-ES" dirty="0" err="1" smtClean="0"/>
              <a:t>Què</a:t>
            </a:r>
            <a:r>
              <a:rPr lang="es-ES" dirty="0" smtClean="0"/>
              <a:t> el va substituir? </a:t>
            </a:r>
          </a:p>
          <a:p>
            <a:r>
              <a:rPr lang="es-ES" dirty="0" err="1" smtClean="0"/>
              <a:t>Quins</a:t>
            </a:r>
            <a:r>
              <a:rPr lang="es-ES" dirty="0" smtClean="0"/>
              <a:t> </a:t>
            </a:r>
            <a:r>
              <a:rPr lang="es-ES" dirty="0" err="1" smtClean="0"/>
              <a:t>principis</a:t>
            </a:r>
            <a:r>
              <a:rPr lang="es-ES" dirty="0" smtClean="0"/>
              <a:t> es </a:t>
            </a:r>
            <a:r>
              <a:rPr lang="es-ES" dirty="0" err="1" smtClean="0"/>
              <a:t>defensaven</a:t>
            </a:r>
            <a:r>
              <a:rPr lang="es-ES" dirty="0" smtClean="0"/>
              <a:t> en </a:t>
            </a:r>
            <a:r>
              <a:rPr lang="es-ES" dirty="0" err="1" smtClean="0"/>
              <a:t>l’Estatut</a:t>
            </a:r>
            <a:r>
              <a:rPr lang="es-ES" dirty="0" smtClean="0"/>
              <a:t> de Núria? Era compatible, </a:t>
            </a:r>
            <a:r>
              <a:rPr lang="es-ES" dirty="0" err="1" smtClean="0"/>
              <a:t>aquest</a:t>
            </a:r>
            <a:r>
              <a:rPr lang="es-ES" dirty="0" smtClean="0"/>
              <a:t> </a:t>
            </a:r>
            <a:r>
              <a:rPr lang="es-ES" dirty="0" err="1" smtClean="0"/>
              <a:t>Estatut</a:t>
            </a:r>
            <a:r>
              <a:rPr lang="es-ES" dirty="0" smtClean="0"/>
              <a:t>, </a:t>
            </a:r>
            <a:r>
              <a:rPr lang="es-ES" dirty="0" err="1" smtClean="0"/>
              <a:t>amb</a:t>
            </a:r>
            <a:r>
              <a:rPr lang="es-ES" dirty="0" smtClean="0"/>
              <a:t> la </a:t>
            </a:r>
            <a:r>
              <a:rPr lang="es-ES" dirty="0" err="1" smtClean="0"/>
              <a:t>Constitució</a:t>
            </a:r>
            <a:r>
              <a:rPr lang="es-ES" dirty="0" smtClean="0"/>
              <a:t> republicana </a:t>
            </a:r>
            <a:r>
              <a:rPr lang="es-ES" dirty="0" err="1" smtClean="0"/>
              <a:t>espanyola</a:t>
            </a:r>
            <a:r>
              <a:rPr lang="es-ES" dirty="0" smtClean="0"/>
              <a:t>? Per </a:t>
            </a:r>
            <a:r>
              <a:rPr lang="es-ES" dirty="0" err="1" smtClean="0"/>
              <a:t>què</a:t>
            </a:r>
            <a:r>
              <a:rPr lang="es-ES" dirty="0" smtClean="0"/>
              <a:t>? Per </a:t>
            </a:r>
            <a:r>
              <a:rPr lang="es-ES" dirty="0" err="1" smtClean="0"/>
              <a:t>què</a:t>
            </a:r>
            <a:r>
              <a:rPr lang="es-ES" dirty="0" smtClean="0"/>
              <a:t> </a:t>
            </a:r>
            <a:r>
              <a:rPr lang="es-ES" dirty="0" err="1" smtClean="0"/>
              <a:t>podem</a:t>
            </a:r>
            <a:r>
              <a:rPr lang="es-ES" dirty="0" smtClean="0"/>
              <a:t> afirmar que el </a:t>
            </a:r>
            <a:r>
              <a:rPr lang="es-ES" dirty="0" err="1" smtClean="0"/>
              <a:t>text</a:t>
            </a:r>
            <a:r>
              <a:rPr lang="es-ES" dirty="0" smtClean="0"/>
              <a:t> de </a:t>
            </a:r>
            <a:r>
              <a:rPr lang="es-ES" dirty="0" err="1" smtClean="0"/>
              <a:t>l’Estatut</a:t>
            </a:r>
            <a:r>
              <a:rPr lang="es-ES" dirty="0" smtClean="0"/>
              <a:t> de Catalunya </a:t>
            </a:r>
            <a:r>
              <a:rPr lang="es-ES" dirty="0" err="1" smtClean="0"/>
              <a:t>aprovat</a:t>
            </a:r>
            <a:r>
              <a:rPr lang="es-ES" dirty="0" smtClean="0"/>
              <a:t> per les </a:t>
            </a:r>
            <a:r>
              <a:rPr lang="es-ES" dirty="0" err="1" smtClean="0"/>
              <a:t>Corts</a:t>
            </a:r>
            <a:r>
              <a:rPr lang="es-ES" dirty="0" smtClean="0"/>
              <a:t> </a:t>
            </a:r>
            <a:r>
              <a:rPr lang="es-ES" dirty="0" err="1" smtClean="0"/>
              <a:t>espanyoles</a:t>
            </a:r>
            <a:r>
              <a:rPr lang="es-ES" dirty="0" smtClean="0"/>
              <a:t> va quedar </a:t>
            </a:r>
            <a:r>
              <a:rPr lang="es-ES" dirty="0" err="1" smtClean="0"/>
              <a:t>molt</a:t>
            </a:r>
            <a:r>
              <a:rPr lang="es-ES" dirty="0" smtClean="0"/>
              <a:t> </a:t>
            </a:r>
            <a:r>
              <a:rPr lang="es-ES" dirty="0" err="1" smtClean="0"/>
              <a:t>retallat</a:t>
            </a:r>
            <a:r>
              <a:rPr lang="es-ES" dirty="0" smtClean="0"/>
              <a:t> respecte de la </a:t>
            </a:r>
            <a:r>
              <a:rPr lang="es-ES" dirty="0" err="1" smtClean="0"/>
              <a:t>redacció</a:t>
            </a:r>
            <a:r>
              <a:rPr lang="es-ES" dirty="0" smtClean="0"/>
              <a:t> original?</a:t>
            </a:r>
          </a:p>
          <a:p>
            <a:r>
              <a:rPr lang="es-ES" dirty="0" smtClean="0"/>
              <a:t>La </a:t>
            </a:r>
            <a:r>
              <a:rPr lang="es-ES" dirty="0" err="1" smtClean="0"/>
              <a:t>tramitació</a:t>
            </a:r>
            <a:r>
              <a:rPr lang="es-ES" dirty="0" smtClean="0"/>
              <a:t> de </a:t>
            </a:r>
            <a:r>
              <a:rPr lang="es-ES" dirty="0" err="1" smtClean="0"/>
              <a:t>l’avantprojecte</a:t>
            </a:r>
            <a:r>
              <a:rPr lang="es-ES" dirty="0" smtClean="0"/>
              <a:t> de </a:t>
            </a:r>
            <a:r>
              <a:rPr lang="es-ES" dirty="0" err="1" smtClean="0"/>
              <a:t>l’Estatut</a:t>
            </a:r>
            <a:r>
              <a:rPr lang="es-ES" dirty="0" smtClean="0"/>
              <a:t> a les </a:t>
            </a:r>
            <a:r>
              <a:rPr lang="es-ES" dirty="0" err="1" smtClean="0"/>
              <a:t>Corts</a:t>
            </a:r>
            <a:r>
              <a:rPr lang="es-ES" dirty="0" smtClean="0"/>
              <a:t> </a:t>
            </a:r>
            <a:r>
              <a:rPr lang="es-ES" dirty="0" err="1" smtClean="0"/>
              <a:t>espanyoles</a:t>
            </a:r>
            <a:r>
              <a:rPr lang="es-ES" dirty="0" smtClean="0"/>
              <a:t> va ser </a:t>
            </a:r>
            <a:r>
              <a:rPr lang="es-ES" dirty="0" err="1" smtClean="0"/>
              <a:t>ràpida</a:t>
            </a:r>
            <a:r>
              <a:rPr lang="es-ES" dirty="0" smtClean="0"/>
              <a:t> o lenta? Per </a:t>
            </a:r>
            <a:r>
              <a:rPr lang="es-ES" dirty="0" err="1" smtClean="0"/>
              <a:t>què</a:t>
            </a:r>
            <a:r>
              <a:rPr lang="es-ES" dirty="0" smtClean="0"/>
              <a:t>? Quina va ser </a:t>
            </a:r>
            <a:r>
              <a:rPr lang="es-ES" dirty="0" err="1" smtClean="0"/>
              <a:t>l’actitud</a:t>
            </a:r>
            <a:r>
              <a:rPr lang="es-ES" dirty="0" smtClean="0"/>
              <a:t> de la </a:t>
            </a:r>
            <a:r>
              <a:rPr lang="es-ES" dirty="0" err="1" smtClean="0"/>
              <a:t>dreta</a:t>
            </a:r>
            <a:r>
              <a:rPr lang="es-ES" dirty="0" smtClean="0"/>
              <a:t> </a:t>
            </a:r>
            <a:r>
              <a:rPr lang="es-ES" dirty="0" err="1" smtClean="0"/>
              <a:t>espanyola</a:t>
            </a:r>
            <a:r>
              <a:rPr lang="es-ES" dirty="0" smtClean="0"/>
              <a:t> respecte de </a:t>
            </a:r>
            <a:r>
              <a:rPr lang="es-ES" dirty="0" err="1" smtClean="0"/>
              <a:t>l’autonomia</a:t>
            </a:r>
            <a:r>
              <a:rPr lang="es-ES" dirty="0" smtClean="0"/>
              <a:t> catalana?</a:t>
            </a:r>
          </a:p>
          <a:p>
            <a:r>
              <a:rPr lang="es-ES" dirty="0" err="1" smtClean="0"/>
              <a:t>Com</a:t>
            </a:r>
            <a:r>
              <a:rPr lang="es-ES" dirty="0" smtClean="0"/>
              <a:t> es va </a:t>
            </a:r>
            <a:r>
              <a:rPr lang="es-ES" dirty="0" err="1" smtClean="0"/>
              <a:t>reflectir</a:t>
            </a:r>
            <a:r>
              <a:rPr lang="es-ES" dirty="0" smtClean="0"/>
              <a:t>, en les </a:t>
            </a:r>
            <a:r>
              <a:rPr lang="es-ES" dirty="0" err="1" smtClean="0"/>
              <a:t>eleccions</a:t>
            </a:r>
            <a:r>
              <a:rPr lang="es-ES" dirty="0" smtClean="0"/>
              <a:t> al </a:t>
            </a:r>
            <a:r>
              <a:rPr lang="es-ES" dirty="0" err="1" smtClean="0"/>
              <a:t>Parlament</a:t>
            </a:r>
            <a:r>
              <a:rPr lang="es-ES" dirty="0" smtClean="0"/>
              <a:t> de Catalunya de 1932, la </a:t>
            </a:r>
            <a:r>
              <a:rPr lang="es-ES" dirty="0" err="1" smtClean="0"/>
              <a:t>personalitat</a:t>
            </a:r>
            <a:r>
              <a:rPr lang="es-ES" dirty="0" smtClean="0"/>
              <a:t> política diferencial de Catalunya respecte de la resta </a:t>
            </a:r>
            <a:r>
              <a:rPr lang="es-ES" dirty="0" err="1" smtClean="0"/>
              <a:t>d’Espanya</a:t>
            </a:r>
            <a:r>
              <a:rPr lang="es-ES" dirty="0" smtClean="0"/>
              <a:t>?</a:t>
            </a:r>
          </a:p>
          <a:p>
            <a:r>
              <a:rPr lang="es-ES" dirty="0" smtClean="0"/>
              <a:t>En </a:t>
            </a:r>
            <a:r>
              <a:rPr lang="es-ES" dirty="0" err="1" smtClean="0"/>
              <a:t>què</a:t>
            </a:r>
            <a:r>
              <a:rPr lang="es-ES" dirty="0" smtClean="0"/>
              <a:t> va consistir la </a:t>
            </a:r>
            <a:r>
              <a:rPr lang="es-ES" dirty="0" err="1" smtClean="0"/>
              <a:t>Llei</a:t>
            </a:r>
            <a:r>
              <a:rPr lang="es-ES" dirty="0" smtClean="0"/>
              <a:t> de contractes de </a:t>
            </a:r>
            <a:r>
              <a:rPr lang="es-ES" dirty="0" err="1" smtClean="0"/>
              <a:t>conreu</a:t>
            </a:r>
            <a:r>
              <a:rPr lang="es-ES" dirty="0" smtClean="0"/>
              <a:t>? </a:t>
            </a:r>
            <a:r>
              <a:rPr lang="es-ES" dirty="0" err="1" smtClean="0"/>
              <a:t>Quines</a:t>
            </a:r>
            <a:r>
              <a:rPr lang="es-ES" dirty="0" smtClean="0"/>
              <a:t> </a:t>
            </a:r>
            <a:r>
              <a:rPr lang="es-ES" dirty="0" err="1" smtClean="0"/>
              <a:t>conseqüències</a:t>
            </a:r>
            <a:r>
              <a:rPr lang="es-ES" dirty="0" smtClean="0"/>
              <a:t> va </a:t>
            </a:r>
            <a:r>
              <a:rPr lang="es-ES" dirty="0" err="1" smtClean="0"/>
              <a:t>tenir</a:t>
            </a:r>
            <a:r>
              <a:rPr lang="es-ES" dirty="0" smtClean="0"/>
              <a:t>?</a:t>
            </a:r>
          </a:p>
          <a:p>
            <a:r>
              <a:rPr lang="es-ES" dirty="0" err="1" smtClean="0"/>
              <a:t>Resumeix</a:t>
            </a:r>
            <a:r>
              <a:rPr lang="es-ES" dirty="0" smtClean="0"/>
              <a:t> </a:t>
            </a:r>
            <a:r>
              <a:rPr lang="es-ES" dirty="0" err="1" smtClean="0"/>
              <a:t>l’obra</a:t>
            </a:r>
            <a:r>
              <a:rPr lang="es-ES" dirty="0" smtClean="0"/>
              <a:t> de </a:t>
            </a:r>
            <a:r>
              <a:rPr lang="es-ES" dirty="0" err="1" smtClean="0"/>
              <a:t>govern</a:t>
            </a:r>
            <a:r>
              <a:rPr lang="es-ES" dirty="0" smtClean="0"/>
              <a:t> de la Generalitat republicana i </a:t>
            </a:r>
            <a:r>
              <a:rPr lang="es-ES" dirty="0" err="1" smtClean="0"/>
              <a:t>assenyala</a:t>
            </a:r>
            <a:r>
              <a:rPr lang="es-ES" dirty="0" smtClean="0"/>
              <a:t> les </a:t>
            </a:r>
            <a:r>
              <a:rPr lang="es-ES" dirty="0" err="1" smtClean="0"/>
              <a:t>principals</a:t>
            </a:r>
            <a:r>
              <a:rPr lang="es-ES" dirty="0" smtClean="0"/>
              <a:t> </a:t>
            </a:r>
            <a:r>
              <a:rPr lang="es-ES" dirty="0" err="1" smtClean="0"/>
              <a:t>fites</a:t>
            </a:r>
            <a:r>
              <a:rPr lang="es-ES" dirty="0" smtClean="0"/>
              <a:t> </a:t>
            </a:r>
            <a:r>
              <a:rPr lang="es-ES" dirty="0" err="1" smtClean="0"/>
              <a:t>aconseguides</a:t>
            </a:r>
            <a:r>
              <a:rPr lang="es-ES" dirty="0" smtClean="0"/>
              <a:t>.</a:t>
            </a:r>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36</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6693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a:t>
            </a:r>
            <a:r>
              <a:rPr lang="es-ES" dirty="0" err="1" smtClean="0"/>
              <a:t>Segona</a:t>
            </a:r>
            <a:r>
              <a:rPr lang="es-ES" dirty="0" smtClean="0"/>
              <a:t> República a Catalunya</a:t>
            </a:r>
            <a:endParaRPr lang="ca-ES" dirty="0"/>
          </a:p>
        </p:txBody>
      </p:sp>
      <p:sp>
        <p:nvSpPr>
          <p:cNvPr id="3" name="2 Marcador de contenido"/>
          <p:cNvSpPr>
            <a:spLocks noGrp="1"/>
          </p:cNvSpPr>
          <p:nvPr>
            <p:ph idx="1"/>
          </p:nvPr>
        </p:nvSpPr>
        <p:spPr/>
        <p:txBody>
          <a:bodyPr>
            <a:normAutofit fontScale="47500" lnSpcReduction="20000"/>
          </a:bodyPr>
          <a:lstStyle/>
          <a:p>
            <a:r>
              <a:rPr lang="ca-ES" b="1" dirty="0"/>
              <a:t>Per a Catalunya, la Segona República fou un període clau en la seva història. </a:t>
            </a:r>
            <a:br>
              <a:rPr lang="ca-ES" b="1" dirty="0"/>
            </a:br>
            <a:r>
              <a:rPr lang="ca-ES" b="1" dirty="0"/>
              <a:t>Des del 1716, amb els Decrets de Nova Planta, Catalunya no tenia institucions pròpies, i ara, més de 200 anys després, les recuperava, per bé que en forma parcial i sota la fórmula de l'autonomia. </a:t>
            </a:r>
            <a:br>
              <a:rPr lang="ca-ES" b="1" dirty="0"/>
            </a:br>
            <a:r>
              <a:rPr lang="ca-ES" b="1" dirty="0"/>
              <a:t>Francesc Macià, que havia proclamat la República Catalana dins la Federació Ibèrica, va acabar acceptant la formació d'un govern autònom, la Generalitat de Catalunya, les competències del qual foren fixades en l'Estatut d'Autonomia del 1932. </a:t>
            </a:r>
            <a:br>
              <a:rPr lang="ca-ES" b="1" dirty="0"/>
            </a:br>
            <a:r>
              <a:rPr lang="ca-ES" b="1" dirty="0"/>
              <a:t>El govern català, en el que Esquerra Republicana de Catalunya fou sempre hegemònica, amb els presidents Macià (1931-1933) i Companys (1933-1940), va anar més o menys bé </a:t>
            </a:r>
            <a:r>
              <a:rPr lang="ca-ES" b="1" dirty="0" err="1"/>
              <a:t>mentres</a:t>
            </a:r>
            <a:r>
              <a:rPr lang="ca-ES" b="1" dirty="0"/>
              <a:t> les esquerres estaven en el govern central; i al contrari quan governaren les dretes, durant el Bienni Negre, amb greus enfrontaments amb el govern central, que li </a:t>
            </a:r>
            <a:r>
              <a:rPr lang="ca-ES" b="1" dirty="0" err="1"/>
              <a:t>valeren</a:t>
            </a:r>
            <a:r>
              <a:rPr lang="ca-ES" b="1" dirty="0"/>
              <a:t> la suspensió de l'Estatut i del govern autonòmic.</a:t>
            </a:r>
            <a:endParaRPr lang="ca-ES" dirty="0"/>
          </a:p>
          <a:p>
            <a:r>
              <a:rPr lang="ca-ES" b="1" dirty="0"/>
              <a:t>Cal destacar l'obra de la Generalitat republicana en les diverses matèries en les que tenia competències (educació, sanitat, infraestructures, economia, </a:t>
            </a:r>
            <a:r>
              <a:rPr lang="ca-ES" b="1" dirty="0" err="1"/>
              <a:t>etc</a:t>
            </a:r>
            <a:r>
              <a:rPr lang="ca-ES" b="1" dirty="0"/>
              <a:t>).</a:t>
            </a:r>
            <a:endParaRPr lang="ca-ES" dirty="0"/>
          </a:p>
          <a:p>
            <a:r>
              <a:rPr lang="ca-ES" b="1" dirty="0"/>
              <a:t>Amb la guerra civil, el govern de la Generalitat i les forces populars milicianes dels partits i organitzacions esquerranes defensaren la República, la qual cosa volia dir defensar Catalunya. Amb la derrota dels republicans en la Guerra Civil, tot es va perdre. </a:t>
            </a:r>
            <a:br>
              <a:rPr lang="ca-ES" b="1" dirty="0"/>
            </a:br>
            <a:r>
              <a:rPr lang="ca-ES" b="1" dirty="0"/>
              <a:t>Catalunya tardaria quasi 40 anys a recuperar l'autonomia que tant havia costat d'aconseguir. La dictadura franquista en va ser la culpable.</a:t>
            </a:r>
            <a:endParaRPr lang="ca-ES" dirty="0"/>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b="1"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32381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a:t>
            </a:fld>
            <a:endParaRPr lang="ca-ES"/>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88640"/>
            <a:ext cx="4928330" cy="6264706"/>
          </a:xfrm>
          <a:prstGeom prst="rect">
            <a:avLst/>
          </a:prstGeom>
        </p:spPr>
      </p:pic>
      <p:sp>
        <p:nvSpPr>
          <p:cNvPr id="8" name="7 Marcador de contenido"/>
          <p:cNvSpPr>
            <a:spLocks noGrp="1"/>
          </p:cNvSpPr>
          <p:nvPr>
            <p:ph idx="1"/>
          </p:nvPr>
        </p:nvSpPr>
        <p:spPr/>
        <p:txBody>
          <a:bodyPr/>
          <a:lstStyle/>
          <a:p>
            <a:endParaRPr lang="ca-ES"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0201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solidFill>
                  <a:srgbClr val="FF0000"/>
                </a:solidFill>
              </a:rPr>
              <a:t>1. La </a:t>
            </a:r>
            <a:r>
              <a:rPr lang="es-ES" sz="3200" b="1" dirty="0" err="1" smtClean="0">
                <a:solidFill>
                  <a:srgbClr val="FF0000"/>
                </a:solidFill>
              </a:rPr>
              <a:t>proclamació</a:t>
            </a:r>
            <a:r>
              <a:rPr lang="es-ES" sz="3200" b="1" dirty="0" smtClean="0">
                <a:solidFill>
                  <a:srgbClr val="FF0000"/>
                </a:solidFill>
              </a:rPr>
              <a:t> de la República i el </a:t>
            </a:r>
            <a:r>
              <a:rPr lang="es-ES" sz="3200" b="1" dirty="0" err="1" smtClean="0">
                <a:solidFill>
                  <a:srgbClr val="FF0000"/>
                </a:solidFill>
              </a:rPr>
              <a:t>Govern</a:t>
            </a:r>
            <a:r>
              <a:rPr lang="es-ES" sz="3200" b="1" dirty="0" smtClean="0">
                <a:solidFill>
                  <a:srgbClr val="FF0000"/>
                </a:solidFill>
              </a:rPr>
              <a:t> Provisional (abril-desembre 1931)</a:t>
            </a:r>
            <a:endParaRPr lang="ca-ES" sz="3200" b="1"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12776"/>
            <a:ext cx="8526681" cy="1627042"/>
          </a:xfrm>
        </p:spPr>
      </p:pic>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6</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3068960"/>
            <a:ext cx="5143500" cy="34290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8391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t>Les </a:t>
            </a:r>
            <a:r>
              <a:rPr lang="es-ES" sz="3600" b="1" dirty="0" err="1" smtClean="0"/>
              <a:t>eleccions</a:t>
            </a:r>
            <a:r>
              <a:rPr lang="es-ES" sz="3600" b="1" dirty="0" smtClean="0"/>
              <a:t> </a:t>
            </a:r>
            <a:r>
              <a:rPr lang="es-ES" sz="3600" b="1" dirty="0" err="1" smtClean="0"/>
              <a:t>municipals</a:t>
            </a:r>
            <a:r>
              <a:rPr lang="es-ES" sz="3600" b="1" dirty="0" smtClean="0"/>
              <a:t> </a:t>
            </a:r>
            <a:r>
              <a:rPr lang="es-ES" sz="3600" b="1" dirty="0" err="1" smtClean="0"/>
              <a:t>d’abril</a:t>
            </a:r>
            <a:r>
              <a:rPr lang="es-ES" sz="3600" b="1" dirty="0" smtClean="0"/>
              <a:t> del 1931</a:t>
            </a:r>
            <a:endParaRPr lang="ca-ES" sz="3600" b="1"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484784"/>
            <a:ext cx="5016209" cy="3739894"/>
          </a:xfrm>
        </p:spPr>
      </p:pic>
      <p:pic>
        <p:nvPicPr>
          <p:cNvPr id="11" name="10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4048" y="1988840"/>
            <a:ext cx="3673676" cy="2882929"/>
          </a:xfrm>
        </p:spPr>
      </p:pic>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0834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Govern</a:t>
            </a:r>
            <a:r>
              <a:rPr lang="es-ES" dirty="0" smtClean="0"/>
              <a:t> Provisional</a:t>
            </a:r>
            <a:endParaRPr lang="ca-ES" dirty="0"/>
          </a:p>
        </p:txBody>
      </p:sp>
      <p:sp>
        <p:nvSpPr>
          <p:cNvPr id="3" name="2 Marcador de contenido"/>
          <p:cNvSpPr>
            <a:spLocks noGrp="1"/>
          </p:cNvSpPr>
          <p:nvPr>
            <p:ph idx="1"/>
          </p:nvPr>
        </p:nvSpPr>
        <p:spPr/>
        <p:txBody>
          <a:bodyPr/>
          <a:lstStyle/>
          <a:p>
            <a:endParaRPr lang="ca-ES" dirty="0"/>
          </a:p>
        </p:txBody>
      </p:sp>
      <p:sp>
        <p:nvSpPr>
          <p:cNvPr id="4" name="3 Marcador de pie de página"/>
          <p:cNvSpPr>
            <a:spLocks noGrp="1"/>
          </p:cNvSpPr>
          <p:nvPr>
            <p:ph type="ftr" sz="quarter" idx="11"/>
          </p:nvPr>
        </p:nvSpPr>
        <p:spPr/>
        <p:txBody>
          <a:bodyPr/>
          <a:lstStyle/>
          <a:p>
            <a:r>
              <a:rPr lang="ca-ES" smtClean="0"/>
              <a:t>LA SEGONA REPÚBLICA (1931-1936)</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8</a:t>
            </a:fld>
            <a:endParaRPr lang="ca-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408712" cy="469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48894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Les </a:t>
            </a:r>
            <a:r>
              <a:rPr lang="es-ES" dirty="0" err="1" smtClean="0"/>
              <a:t>eleccions</a:t>
            </a:r>
            <a:r>
              <a:rPr lang="es-ES" dirty="0" smtClean="0"/>
              <a:t> a </a:t>
            </a:r>
            <a:r>
              <a:rPr lang="es-ES" dirty="0" err="1" smtClean="0"/>
              <a:t>Corts</a:t>
            </a:r>
            <a:r>
              <a:rPr lang="es-ES" dirty="0" smtClean="0"/>
              <a:t> </a:t>
            </a:r>
            <a:r>
              <a:rPr lang="es-ES" dirty="0" err="1" smtClean="0"/>
              <a:t>Constituents</a:t>
            </a:r>
            <a:r>
              <a:rPr lang="es-ES" dirty="0" smtClean="0"/>
              <a:t/>
            </a:r>
            <a:br>
              <a:rPr lang="es-ES" dirty="0" smtClean="0"/>
            </a:br>
            <a:r>
              <a:rPr lang="es-ES" dirty="0" smtClean="0"/>
              <a:t>(</a:t>
            </a:r>
            <a:r>
              <a:rPr lang="es-ES" dirty="0" err="1" smtClean="0"/>
              <a:t>juny</a:t>
            </a:r>
            <a:r>
              <a:rPr lang="es-ES" dirty="0" smtClean="0"/>
              <a:t> 1931)</a:t>
            </a:r>
            <a:endParaRPr lang="ca-ES"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916832"/>
            <a:ext cx="5015661" cy="3619635"/>
          </a:xfrm>
        </p:spPr>
      </p:pic>
      <p:pic>
        <p:nvPicPr>
          <p:cNvPr id="8" name="7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0072" y="1340768"/>
            <a:ext cx="3627514" cy="4682024"/>
          </a:xfrm>
        </p:spPr>
      </p:pic>
      <p:sp>
        <p:nvSpPr>
          <p:cNvPr id="5" name="4 Marcador de pie de página"/>
          <p:cNvSpPr>
            <a:spLocks noGrp="1"/>
          </p:cNvSpPr>
          <p:nvPr>
            <p:ph type="ftr" sz="quarter" idx="11"/>
          </p:nvPr>
        </p:nvSpPr>
        <p:spPr/>
        <p:txBody>
          <a:bodyPr/>
          <a:lstStyle/>
          <a:p>
            <a:r>
              <a:rPr lang="ca-ES" smtClean="0"/>
              <a:t>LA SEGONA REPÚBLICA (1931-1936)</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357313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971</Words>
  <Application>Microsoft Office PowerPoint</Application>
  <PresentationFormat>Presentación en pantalla (4:3)</PresentationFormat>
  <Paragraphs>175</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LA SEGONA REPÚBLICA ESPANYOLA (1931-1936)</vt:lpstr>
      <vt:lpstr>Eix cronològic 1931-1936 Espanya - Catalunya</vt:lpstr>
      <vt:lpstr>La Segona República espanyola</vt:lpstr>
      <vt:lpstr>La Segona República a Catalunya</vt:lpstr>
      <vt:lpstr>Presentación de PowerPoint</vt:lpstr>
      <vt:lpstr>1. La proclamació de la República i el Govern Provisional (abril-desembre 1931)</vt:lpstr>
      <vt:lpstr>Les eleccions municipals d’abril del 1931</vt:lpstr>
      <vt:lpstr>El Govern Provisional</vt:lpstr>
      <vt:lpstr>Les eleccions a Corts Constituents (juny 1931)</vt:lpstr>
      <vt:lpstr>Partits i sindicats a la Segona República</vt:lpstr>
      <vt:lpstr>2. El Bienni Reformista (1931-1933)</vt:lpstr>
      <vt:lpstr>Les reformes del bienni d’esquerres</vt:lpstr>
      <vt:lpstr>La reforma militar</vt:lpstr>
      <vt:lpstr>La reforma agrària</vt:lpstr>
      <vt:lpstr>La conflictivitat social</vt:lpstr>
      <vt:lpstr>Presentación de PowerPoint</vt:lpstr>
      <vt:lpstr>3. La Catalunya autònoma</vt:lpstr>
      <vt:lpstr>La polèmica de l’Estatut de Núria</vt:lpstr>
      <vt:lpstr>Presentación de PowerPoint</vt:lpstr>
      <vt:lpstr>L’Estatut d’Autonomia de Catalunya del 1932</vt:lpstr>
      <vt:lpstr>Eleccions al Parlament de Catalunya (novembre de 1932)</vt:lpstr>
      <vt:lpstr>La Generalitat republicana (1931-1939)</vt:lpstr>
      <vt:lpstr>4. El Bienni Conservador (1933-1935)</vt:lpstr>
      <vt:lpstr>Les eleccions generals del 1933 (novembre)</vt:lpstr>
      <vt:lpstr>La revolució d’Astúries (octubre del 1934)</vt:lpstr>
      <vt:lpstr>El Sis d’Octubre del 1934</vt:lpstr>
      <vt:lpstr>Presentación de PowerPoint</vt:lpstr>
      <vt:lpstr>Les conseqüències dels Fets d’Octubre</vt:lpstr>
      <vt:lpstr>5. El govern del Front Popular (1936)</vt:lpstr>
      <vt:lpstr>La campanya electoral del 1936</vt:lpstr>
      <vt:lpstr>Les eleccions generals del 1936 (febrer)</vt:lpstr>
      <vt:lpstr>Presentación de PowerPoint</vt:lpstr>
      <vt:lpstr>Cap a la guerra civil</vt:lpstr>
      <vt:lpstr>Què cal saber dels orígens i del context de la Segona República?</vt:lpstr>
      <vt:lpstr>Què cal saber de la Segona República espanyola?</vt:lpstr>
      <vt:lpstr>Què cal saber de la Segona República a Catalunya?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buxadera</dc:creator>
  <cp:lastModifiedBy>buxadera</cp:lastModifiedBy>
  <cp:revision>36</cp:revision>
  <cp:lastPrinted>2014-08-07T20:21:50Z</cp:lastPrinted>
  <dcterms:created xsi:type="dcterms:W3CDTF">2014-01-14T18:35:46Z</dcterms:created>
  <dcterms:modified xsi:type="dcterms:W3CDTF">2015-10-05T13:03:08Z</dcterms:modified>
</cp:coreProperties>
</file>