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92" r:id="rId2"/>
    <p:sldId id="455" r:id="rId3"/>
    <p:sldId id="374" r:id="rId4"/>
    <p:sldId id="330" r:id="rId5"/>
    <p:sldId id="476" r:id="rId6"/>
    <p:sldId id="456" r:id="rId7"/>
    <p:sldId id="471" r:id="rId8"/>
    <p:sldId id="457" r:id="rId9"/>
    <p:sldId id="458" r:id="rId10"/>
    <p:sldId id="477" r:id="rId11"/>
    <p:sldId id="478" r:id="rId12"/>
    <p:sldId id="462" r:id="rId13"/>
    <p:sldId id="463" r:id="rId14"/>
    <p:sldId id="480" r:id="rId15"/>
    <p:sldId id="461" r:id="rId16"/>
    <p:sldId id="472" r:id="rId17"/>
    <p:sldId id="464" r:id="rId18"/>
    <p:sldId id="459" r:id="rId19"/>
    <p:sldId id="473" r:id="rId20"/>
    <p:sldId id="465" r:id="rId21"/>
    <p:sldId id="485" r:id="rId22"/>
    <p:sldId id="481" r:id="rId23"/>
    <p:sldId id="482" r:id="rId24"/>
    <p:sldId id="483" r:id="rId25"/>
    <p:sldId id="493" r:id="rId26"/>
    <p:sldId id="491" r:id="rId27"/>
    <p:sldId id="495" r:id="rId28"/>
    <p:sldId id="486" r:id="rId29"/>
    <p:sldId id="466" r:id="rId30"/>
    <p:sldId id="484" r:id="rId31"/>
    <p:sldId id="490" r:id="rId32"/>
    <p:sldId id="467" r:id="rId33"/>
    <p:sldId id="460" r:id="rId34"/>
    <p:sldId id="498" r:id="rId35"/>
    <p:sldId id="475" r:id="rId36"/>
    <p:sldId id="487" r:id="rId37"/>
    <p:sldId id="496" r:id="rId38"/>
    <p:sldId id="494" r:id="rId39"/>
    <p:sldId id="492" r:id="rId40"/>
    <p:sldId id="488" r:id="rId41"/>
    <p:sldId id="469" r:id="rId42"/>
    <p:sldId id="497" r:id="rId43"/>
    <p:sldId id="454" r:id="rId44"/>
    <p:sldId id="499" r:id="rId4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DA9-0D16-41AA-B002-E0F461384A0E}" type="datetimeFigureOut">
              <a:rPr lang="ca-ES" smtClean="0"/>
              <a:t>05/10/2015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9AC3-140D-412C-A02E-752A1BC5D7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926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F9AC3-140D-412C-A02E-752A1BC5D7D3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86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89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18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25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32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92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98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11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50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892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93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20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378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xaweb.com/historia/temes/contemp/revoluciorussa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LA REVOLUCIÓ RUSSA I L’URSS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(1917-1941)</a:t>
            </a:r>
            <a:endParaRPr lang="ca-ES" sz="4000" b="1" dirty="0">
              <a:solidFill>
                <a:schemeClr val="bg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06305"/>
            <a:ext cx="5400600" cy="4777454"/>
          </a:xfrm>
          <a:ln>
            <a:solidFill>
              <a:schemeClr val="tx1"/>
            </a:solidFill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</a:t>
            </a:fld>
            <a:endParaRPr lang="ca-ES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5940152" y="6415308"/>
            <a:ext cx="3034680" cy="360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smtClean="0">
                <a:solidFill>
                  <a:schemeClr val="tx1"/>
                </a:solidFill>
              </a:rPr>
              <a:t>© 2014 - </a:t>
            </a:r>
            <a:r>
              <a:rPr lang="es-ES" dirty="0" err="1" smtClean="0">
                <a:solidFill>
                  <a:schemeClr val="tx1"/>
                </a:solidFill>
              </a:rPr>
              <a:t>Julià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Buxadera</a:t>
            </a:r>
            <a:r>
              <a:rPr lang="es-ES" dirty="0" smtClean="0">
                <a:solidFill>
                  <a:schemeClr val="tx1"/>
                </a:solidFill>
              </a:rPr>
              <a:t> i </a:t>
            </a:r>
            <a:r>
              <a:rPr lang="es-ES" dirty="0" err="1" smtClean="0">
                <a:solidFill>
                  <a:schemeClr val="tx1"/>
                </a:solidFill>
              </a:rPr>
              <a:t>Vilà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12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revolució</a:t>
            </a:r>
            <a:r>
              <a:rPr lang="es-ES" dirty="0" smtClean="0"/>
              <a:t> de </a:t>
            </a:r>
            <a:r>
              <a:rPr lang="es-ES" dirty="0" err="1" smtClean="0"/>
              <a:t>febrer</a:t>
            </a:r>
            <a:r>
              <a:rPr lang="es-ES" dirty="0" smtClean="0"/>
              <a:t> de 1917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810000" cy="264160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810000" cy="27717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810000" cy="2609850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10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88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Govern</a:t>
            </a:r>
            <a:r>
              <a:rPr lang="es-ES" dirty="0" smtClean="0"/>
              <a:t> Provisional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54294" cy="4104456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11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0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programes </a:t>
            </a:r>
            <a:r>
              <a:rPr lang="es-ES" dirty="0" err="1" smtClean="0"/>
              <a:t>polítics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20094"/>
            <a:ext cx="6667500" cy="3686175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12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91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lideratge</a:t>
            </a:r>
            <a:r>
              <a:rPr lang="es-ES" dirty="0" smtClean="0"/>
              <a:t> de Lenin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14" y="1062581"/>
            <a:ext cx="6336704" cy="1997381"/>
          </a:xfrm>
        </p:spPr>
      </p:pic>
      <p:pic>
        <p:nvPicPr>
          <p:cNvPr id="7" name="6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14" y="3048618"/>
            <a:ext cx="3714750" cy="3286125"/>
          </a:xfrm>
          <a:prstGeom prst="rect">
            <a:avLst/>
          </a:prstGeom>
        </p:spPr>
      </p:pic>
      <p:pic>
        <p:nvPicPr>
          <p:cNvPr id="8" name="9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48618"/>
            <a:ext cx="2621954" cy="3260292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13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74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3610744" cy="144016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La propaganda </a:t>
            </a:r>
            <a:r>
              <a:rPr lang="es-ES" dirty="0" err="1" smtClean="0"/>
              <a:t>bolxevic</a:t>
            </a:r>
            <a:endParaRPr lang="ca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88640"/>
            <a:ext cx="4320480" cy="6204675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14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6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REVOLUCIÓ D’OCTUBRE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1917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15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46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d’octubre</a:t>
            </a:r>
            <a:r>
              <a:rPr lang="es-ES" dirty="0" smtClean="0"/>
              <a:t> de 1917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7" y="932439"/>
            <a:ext cx="3860300" cy="2740813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9" y="972315"/>
            <a:ext cx="4248473" cy="269512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75610"/>
            <a:ext cx="3816424" cy="2839552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16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25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bolxevic</a:t>
            </a:r>
            <a:endParaRPr lang="ca-ES" dirty="0"/>
          </a:p>
        </p:txBody>
      </p:sp>
      <p:pic>
        <p:nvPicPr>
          <p:cNvPr id="7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268760"/>
            <a:ext cx="6785095" cy="4772183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17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58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Quart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EL GOVERN DE LENIN I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 LLUITA PEL PODER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18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85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0609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> </a:t>
            </a:r>
            <a:r>
              <a:rPr lang="es-ES" dirty="0" smtClean="0"/>
              <a:t>                                    Lenin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94997"/>
            <a:ext cx="3174941" cy="5264152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629150" cy="6096000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19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7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err="1" smtClean="0"/>
              <a:t>Eix</a:t>
            </a:r>
            <a:r>
              <a:rPr lang="es-ES" dirty="0" smtClean="0"/>
              <a:t> </a:t>
            </a:r>
            <a:r>
              <a:rPr lang="es-ES" dirty="0" err="1" smtClean="0"/>
              <a:t>cronològic</a:t>
            </a:r>
            <a:r>
              <a:rPr lang="es-ES" dirty="0" smtClean="0"/>
              <a:t> 1914-1939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6" cy="1296144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779" y="2893381"/>
            <a:ext cx="1167472" cy="144137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93381"/>
            <a:ext cx="1195879" cy="144137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928" y="2892704"/>
            <a:ext cx="1172797" cy="14413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93382"/>
            <a:ext cx="1224136" cy="144137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93382"/>
            <a:ext cx="1080120" cy="144137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76" y="4581128"/>
            <a:ext cx="2628900" cy="1743075"/>
          </a:xfrm>
          <a:prstGeom prst="rect">
            <a:avLst/>
          </a:prstGeom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80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Pèrdues</a:t>
            </a:r>
            <a:r>
              <a:rPr lang="es-ES" dirty="0" smtClean="0"/>
              <a:t> </a:t>
            </a:r>
            <a:r>
              <a:rPr lang="es-ES" dirty="0" err="1" smtClean="0"/>
              <a:t>territorials</a:t>
            </a:r>
            <a:r>
              <a:rPr lang="es-ES" dirty="0" smtClean="0"/>
              <a:t> de </a:t>
            </a:r>
            <a:r>
              <a:rPr lang="es-ES" dirty="0" err="1" smtClean="0"/>
              <a:t>Rússia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per la </a:t>
            </a:r>
            <a:r>
              <a:rPr lang="es-ES" dirty="0" err="1" smtClean="0"/>
              <a:t>seva</a:t>
            </a:r>
            <a:r>
              <a:rPr lang="es-ES" dirty="0" smtClean="0"/>
              <a:t> retirada de la IGM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52" y="1600200"/>
            <a:ext cx="5062695" cy="4525963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20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95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GUERRA CIVIL RUSSA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21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11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La guerra civil </a:t>
            </a:r>
            <a:r>
              <a:rPr lang="es-ES" dirty="0" err="1" smtClean="0"/>
              <a:t>russa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762974" cy="5321746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22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88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L’intervencionisme</a:t>
            </a:r>
            <a:r>
              <a:rPr lang="es-ES" dirty="0" smtClean="0"/>
              <a:t> </a:t>
            </a:r>
            <a:r>
              <a:rPr lang="es-ES" dirty="0" err="1" smtClean="0"/>
              <a:t>estranger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en la guerra civil </a:t>
            </a:r>
            <a:r>
              <a:rPr lang="es-ES" dirty="0" err="1" smtClean="0"/>
              <a:t>russa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195550" cy="4968552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23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95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civil </a:t>
            </a:r>
            <a:r>
              <a:rPr lang="es-ES" dirty="0" err="1" smtClean="0"/>
              <a:t>russa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62" y="1600200"/>
            <a:ext cx="5927476" cy="4525963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24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80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COMUNISME DE GUERRA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I LA NEP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25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78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L’economia</a:t>
            </a:r>
            <a:r>
              <a:rPr lang="es-ES" dirty="0" smtClean="0"/>
              <a:t> </a:t>
            </a:r>
            <a:r>
              <a:rPr lang="es-ES" dirty="0" err="1" smtClean="0"/>
              <a:t>russa</a:t>
            </a:r>
            <a:r>
              <a:rPr lang="es-ES" dirty="0" smtClean="0"/>
              <a:t> (1913-1927)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32" y="1731202"/>
            <a:ext cx="6115736" cy="4263959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26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57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NEP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04" y="1166238"/>
            <a:ext cx="3708020" cy="4959925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27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L’URSS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28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98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Unió de </a:t>
            </a:r>
            <a:r>
              <a:rPr lang="es-ES" dirty="0" err="1" smtClean="0"/>
              <a:t>Repúbliques</a:t>
            </a:r>
            <a:r>
              <a:rPr lang="es-ES" dirty="0" smtClean="0"/>
              <a:t> </a:t>
            </a:r>
            <a:r>
              <a:rPr lang="es-ES" dirty="0" err="1" smtClean="0"/>
              <a:t>Socialistes</a:t>
            </a:r>
            <a:r>
              <a:rPr lang="es-ES" dirty="0" smtClean="0"/>
              <a:t> </a:t>
            </a:r>
            <a:r>
              <a:rPr lang="es-ES" dirty="0" err="1" smtClean="0"/>
              <a:t>Soviètiques</a:t>
            </a:r>
            <a:r>
              <a:rPr lang="es-ES" dirty="0" smtClean="0"/>
              <a:t> (URSS)</a:t>
            </a:r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8" y="1600200"/>
            <a:ext cx="8168404" cy="4525963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29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67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Russa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ca-ES" b="1" dirty="0"/>
              <a:t>La revolució russa de 1917 va culminar amb la instauració del primer règim socialista del món. El projecte socialista marxista, la revolució obrera i la dictadura del proletariat, va convertir-se en realitat possiblement en un país que mai hagués pensat Marx.</a:t>
            </a:r>
            <a:endParaRPr lang="ca-ES" dirty="0"/>
          </a:p>
          <a:p>
            <a:r>
              <a:rPr lang="ca-ES" b="1" dirty="0"/>
              <a:t>La revolució russa és certament excepcional. En qüestió de poc temps, Rússia va passar d'ésser un imperi absolutista (tsarisme autocràtic) a ser una monarquia </a:t>
            </a:r>
            <a:r>
              <a:rPr lang="ca-ES" b="1" dirty="0" err="1"/>
              <a:t>pseudoliberal</a:t>
            </a:r>
            <a:r>
              <a:rPr lang="ca-ES" b="1" dirty="0"/>
              <a:t>, després una república burgesa, de vocació capitalista, i finalment va acabar essent una república socialista obrera.</a:t>
            </a:r>
            <a:endParaRPr lang="ca-ES" dirty="0"/>
          </a:p>
          <a:p>
            <a:r>
              <a:rPr lang="ca-ES" b="1" dirty="0"/>
              <a:t>La constitució de l'URSS, el primer estat comunista del món, tingué una gran transcendència a nivell mundial. Per primera vegada s'obria una alternativa al sistema liberal-capitalista sorgit de les revolucions burgeses d'arreu del món. El món es dividí entre seguidors i detractors del nou sistema.</a:t>
            </a:r>
            <a:endParaRPr lang="ca-ES" dirty="0"/>
          </a:p>
          <a:p>
            <a:r>
              <a:rPr lang="ca-ES" b="1" dirty="0"/>
              <a:t>La Revolució Russa és un dels principals esdeveniments del segle XX, i molts dels </a:t>
            </a:r>
            <a:r>
              <a:rPr lang="ca-ES" b="1" dirty="0" err="1"/>
              <a:t>fenomens</a:t>
            </a:r>
            <a:r>
              <a:rPr lang="ca-ES" b="1" dirty="0"/>
              <a:t> i episodis d'aquest segle (revolució xinesa, divisió d'Alemanya, guerra freda, revolució castrista a Cuba, guerra a l'ex-Iugoslàvia, etc.) no es podrien entendre sense fer-ne referència.</a:t>
            </a:r>
            <a:endParaRPr lang="ca-ES" dirty="0"/>
          </a:p>
          <a:p>
            <a:r>
              <a:rPr lang="ca-ES" b="1" dirty="0"/>
              <a:t>L'aventura comunista soviètica, encetada el 1917, acaba el 1991, amb la dissolució de l'URSS. Des d'ençà, el comunisme ha perdut força, però segueix essent un somni per a molts defensors de la llibertat i la igualtat social.  </a:t>
            </a:r>
            <a:endParaRPr lang="ca-ES" dirty="0"/>
          </a:p>
          <a:p>
            <a:pPr marL="0" indent="0" algn="r">
              <a:buNone/>
            </a:pPr>
            <a:r>
              <a:rPr lang="es-ES" b="1" dirty="0" err="1" smtClean="0">
                <a:hlinkClick r:id="rId2"/>
              </a:rPr>
              <a:t>Introducció</a:t>
            </a:r>
            <a:r>
              <a:rPr lang="es-ES" b="1" dirty="0" smtClean="0">
                <a:hlinkClick r:id="rId2"/>
              </a:rPr>
              <a:t> de </a:t>
            </a:r>
            <a:r>
              <a:rPr lang="es-ES" b="1" dirty="0" err="1" smtClean="0">
                <a:hlinkClick r:id="rId2"/>
              </a:rPr>
              <a:t>Buxaweb</a:t>
            </a:r>
            <a:endParaRPr lang="ca-ES" b="1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40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formació</a:t>
            </a:r>
            <a:r>
              <a:rPr lang="es-ES" dirty="0" smtClean="0"/>
              <a:t> de </a:t>
            </a:r>
            <a:r>
              <a:rPr lang="es-ES" dirty="0" err="1" smtClean="0"/>
              <a:t>l’URSS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0" y="1406358"/>
            <a:ext cx="7504394" cy="4830954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30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3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nou</a:t>
            </a:r>
            <a:r>
              <a:rPr lang="es-ES" dirty="0" smtClean="0"/>
              <a:t> </a:t>
            </a:r>
            <a:r>
              <a:rPr lang="es-ES" dirty="0" err="1" smtClean="0"/>
              <a:t>Estat</a:t>
            </a:r>
            <a:r>
              <a:rPr lang="es-ES" dirty="0" smtClean="0"/>
              <a:t> </a:t>
            </a:r>
            <a:r>
              <a:rPr lang="es-ES" dirty="0" err="1" smtClean="0"/>
              <a:t>soviètic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43898"/>
            <a:ext cx="2986094" cy="2483888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64" y="1289982"/>
            <a:ext cx="4660944" cy="233047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16835"/>
            <a:ext cx="2387313" cy="2330472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31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8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institucions</a:t>
            </a:r>
            <a:r>
              <a:rPr lang="es-ES" dirty="0" smtClean="0"/>
              <a:t> de </a:t>
            </a:r>
            <a:r>
              <a:rPr lang="es-ES" dirty="0" err="1" smtClean="0"/>
              <a:t>l’URSS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62931"/>
            <a:ext cx="6667500" cy="4000500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32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68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Cinquè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EL GOVERN DE STALIN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33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53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lluita</a:t>
            </a:r>
            <a:r>
              <a:rPr lang="es-ES" dirty="0" smtClean="0"/>
              <a:t> </a:t>
            </a:r>
            <a:r>
              <a:rPr lang="es-ES" dirty="0" err="1" smtClean="0"/>
              <a:t>pel</a:t>
            </a:r>
            <a:r>
              <a:rPr lang="es-ES" dirty="0" smtClean="0"/>
              <a:t> poder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07" y="1556792"/>
            <a:ext cx="6582569" cy="4747045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34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95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Stalin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5477"/>
            <a:ext cx="6518748" cy="488906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525133" cy="3414818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35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L’ECONOMIA ESTALINISTA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36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46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planificació</a:t>
            </a:r>
            <a:r>
              <a:rPr lang="es-ES" dirty="0" smtClean="0"/>
              <a:t> </a:t>
            </a:r>
            <a:r>
              <a:rPr lang="es-ES" dirty="0" err="1" smtClean="0"/>
              <a:t>econòmica</a:t>
            </a:r>
            <a:r>
              <a:rPr lang="es-ES" dirty="0" smtClean="0"/>
              <a:t> de Stalin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760640" cy="3773345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37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04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col.lectivitzacions</a:t>
            </a:r>
            <a:r>
              <a:rPr lang="es-ES" dirty="0" smtClean="0"/>
              <a:t> de la </a:t>
            </a:r>
            <a:r>
              <a:rPr lang="es-ES" dirty="0" err="1" smtClean="0"/>
              <a:t>terra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90709" cy="4824536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38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7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L’economia</a:t>
            </a:r>
            <a:r>
              <a:rPr lang="es-ES" dirty="0" smtClean="0"/>
              <a:t> estalinista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72" y="1600200"/>
            <a:ext cx="5202256" cy="4525963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39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7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Primer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 RÚSSIA TSARISTA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6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REPRESSIÓ ESTALINISTA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40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27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repressió</a:t>
            </a:r>
            <a:r>
              <a:rPr lang="es-ES" dirty="0" smtClean="0"/>
              <a:t> de Stalin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00513" cy="3986981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41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97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218258"/>
          </a:xfrm>
        </p:spPr>
        <p:txBody>
          <a:bodyPr/>
          <a:lstStyle/>
          <a:p>
            <a:r>
              <a:rPr lang="es-ES" dirty="0" smtClean="0"/>
              <a:t>El gulag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99584" cy="3456384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8536"/>
            <a:ext cx="4608512" cy="3178959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42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46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 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Russa</a:t>
            </a:r>
            <a:r>
              <a:rPr lang="es-ES" dirty="0" smtClean="0"/>
              <a:t>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s-ES" dirty="0" err="1" smtClean="0"/>
              <a:t>Resumeix</a:t>
            </a:r>
            <a:r>
              <a:rPr lang="es-ES" dirty="0" smtClean="0"/>
              <a:t> la </a:t>
            </a:r>
            <a:r>
              <a:rPr lang="es-ES" dirty="0" err="1" smtClean="0"/>
              <a:t>situació</a:t>
            </a:r>
            <a:r>
              <a:rPr lang="es-ES" dirty="0" smtClean="0"/>
              <a:t> a </a:t>
            </a:r>
            <a:r>
              <a:rPr lang="es-ES" dirty="0" err="1" smtClean="0"/>
              <a:t>Rússia</a:t>
            </a:r>
            <a:r>
              <a:rPr lang="es-ES" dirty="0" smtClean="0"/>
              <a:t> el 1917.</a:t>
            </a:r>
          </a:p>
          <a:p>
            <a:r>
              <a:rPr lang="es-ES" dirty="0" smtClean="0"/>
              <a:t>Fes un esquema sobre les </a:t>
            </a:r>
            <a:r>
              <a:rPr lang="es-ES" dirty="0" err="1" smtClean="0"/>
              <a:t>forces</a:t>
            </a:r>
            <a:r>
              <a:rPr lang="es-ES" dirty="0" smtClean="0"/>
              <a:t> </a:t>
            </a:r>
            <a:r>
              <a:rPr lang="es-ES" dirty="0" err="1" smtClean="0"/>
              <a:t>polítiques</a:t>
            </a:r>
            <a:r>
              <a:rPr lang="es-ES" dirty="0" smtClean="0"/>
              <a:t> opositores al </a:t>
            </a:r>
            <a:r>
              <a:rPr lang="es-ES" dirty="0" err="1" smtClean="0"/>
              <a:t>tsarisme</a:t>
            </a:r>
            <a:r>
              <a:rPr lang="es-ES" dirty="0" smtClean="0"/>
              <a:t> (</a:t>
            </a:r>
            <a:r>
              <a:rPr lang="es-ES" dirty="0" err="1" smtClean="0"/>
              <a:t>cadets</a:t>
            </a:r>
            <a:r>
              <a:rPr lang="es-ES" dirty="0" smtClean="0"/>
              <a:t>, </a:t>
            </a:r>
            <a:r>
              <a:rPr lang="es-ES" dirty="0" err="1" smtClean="0"/>
              <a:t>esserites</a:t>
            </a:r>
            <a:r>
              <a:rPr lang="es-ES" dirty="0" smtClean="0"/>
              <a:t>, </a:t>
            </a:r>
            <a:r>
              <a:rPr lang="es-ES" dirty="0" err="1" smtClean="0"/>
              <a:t>menxevics</a:t>
            </a:r>
            <a:r>
              <a:rPr lang="es-ES" dirty="0" smtClean="0"/>
              <a:t> i </a:t>
            </a:r>
            <a:r>
              <a:rPr lang="es-ES" dirty="0" err="1" smtClean="0"/>
              <a:t>bolxevics</a:t>
            </a:r>
            <a:r>
              <a:rPr lang="es-ES" dirty="0" smtClean="0"/>
              <a:t>), </a:t>
            </a:r>
            <a:r>
              <a:rPr lang="es-ES" dirty="0" err="1" smtClean="0"/>
              <a:t>indicant</a:t>
            </a:r>
            <a:r>
              <a:rPr lang="es-ES" dirty="0" smtClean="0"/>
              <a:t>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ideologia</a:t>
            </a:r>
            <a:r>
              <a:rPr lang="es-ES" dirty="0" smtClean="0"/>
              <a:t> i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actuació</a:t>
            </a:r>
            <a:r>
              <a:rPr lang="es-ES" dirty="0" smtClean="0"/>
              <a:t> </a:t>
            </a:r>
            <a:r>
              <a:rPr lang="es-ES" dirty="0" err="1" smtClean="0"/>
              <a:t>durant</a:t>
            </a:r>
            <a:r>
              <a:rPr lang="es-ES" dirty="0" smtClean="0"/>
              <a:t> </a:t>
            </a:r>
            <a:r>
              <a:rPr lang="es-ES" dirty="0" err="1" smtClean="0"/>
              <a:t>tot</a:t>
            </a:r>
            <a:r>
              <a:rPr lang="es-ES" dirty="0" smtClean="0"/>
              <a:t> el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r>
              <a:rPr lang="es-ES" dirty="0" err="1" smtClean="0"/>
              <a:t>revolucionari</a:t>
            </a:r>
            <a:r>
              <a:rPr lang="es-ES" dirty="0" smtClean="0"/>
              <a:t> rus.</a:t>
            </a:r>
            <a:endParaRPr lang="es-ES" dirty="0"/>
          </a:p>
          <a:p>
            <a:r>
              <a:rPr lang="es-ES" dirty="0" smtClean="0"/>
              <a:t>Explica les causes i les </a:t>
            </a:r>
            <a:r>
              <a:rPr lang="es-ES" dirty="0" err="1" smtClean="0"/>
              <a:t>conseqüències</a:t>
            </a:r>
            <a:r>
              <a:rPr lang="es-ES" dirty="0" smtClean="0"/>
              <a:t> de la </a:t>
            </a:r>
            <a:r>
              <a:rPr lang="es-ES" dirty="0" err="1" smtClean="0"/>
              <a:t>revolta</a:t>
            </a:r>
            <a:r>
              <a:rPr lang="es-ES" dirty="0" smtClean="0"/>
              <a:t> del 1905.</a:t>
            </a:r>
          </a:p>
          <a:p>
            <a:r>
              <a:rPr lang="es-ES" dirty="0" smtClean="0"/>
              <a:t>Fes un esquema </a:t>
            </a:r>
            <a:r>
              <a:rPr lang="es-ES" dirty="0" err="1" smtClean="0"/>
              <a:t>explicatiu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principals</a:t>
            </a:r>
            <a:r>
              <a:rPr lang="es-ES" dirty="0" smtClean="0"/>
              <a:t> </a:t>
            </a:r>
            <a:r>
              <a:rPr lang="es-ES" dirty="0" err="1" smtClean="0"/>
              <a:t>esdeveniments</a:t>
            </a:r>
            <a:r>
              <a:rPr lang="es-ES" dirty="0" smtClean="0"/>
              <a:t> de 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Russa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Quines</a:t>
            </a:r>
            <a:r>
              <a:rPr lang="es-ES" dirty="0" smtClean="0"/>
              <a:t> </a:t>
            </a:r>
            <a:r>
              <a:rPr lang="es-ES" dirty="0" err="1" smtClean="0"/>
              <a:t>repercussions</a:t>
            </a:r>
            <a:r>
              <a:rPr lang="es-ES" dirty="0" smtClean="0"/>
              <a:t> va </a:t>
            </a:r>
            <a:r>
              <a:rPr lang="es-ES" dirty="0" err="1" smtClean="0"/>
              <a:t>tenir</a:t>
            </a:r>
            <a:r>
              <a:rPr lang="es-ES" dirty="0" smtClean="0"/>
              <a:t> 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Russa</a:t>
            </a:r>
            <a:r>
              <a:rPr lang="es-ES" dirty="0" smtClean="0"/>
              <a:t> en el si del </a:t>
            </a:r>
            <a:r>
              <a:rPr lang="es-ES" dirty="0" err="1" smtClean="0"/>
              <a:t>moviment</a:t>
            </a:r>
            <a:r>
              <a:rPr lang="es-ES" dirty="0" smtClean="0"/>
              <a:t> </a:t>
            </a:r>
            <a:r>
              <a:rPr lang="es-ES" dirty="0" err="1" smtClean="0"/>
              <a:t>obrer</a:t>
            </a:r>
            <a:r>
              <a:rPr lang="es-ES" dirty="0" smtClean="0"/>
              <a:t>?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43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2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 </a:t>
            </a:r>
            <a:r>
              <a:rPr lang="es-ES" dirty="0" err="1" smtClean="0"/>
              <a:t>l’evolució</a:t>
            </a:r>
            <a:r>
              <a:rPr lang="es-ES" dirty="0" smtClean="0"/>
              <a:t> de </a:t>
            </a:r>
            <a:r>
              <a:rPr lang="es-ES" dirty="0" err="1" smtClean="0"/>
              <a:t>l’URSS</a:t>
            </a:r>
            <a:r>
              <a:rPr lang="es-ES" dirty="0" smtClean="0"/>
              <a:t>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 err="1" smtClean="0"/>
              <a:t>Qui</a:t>
            </a:r>
            <a:r>
              <a:rPr lang="es-ES" dirty="0" smtClean="0"/>
              <a:t> va ser el </a:t>
            </a:r>
            <a:r>
              <a:rPr lang="es-ES" dirty="0" err="1" smtClean="0"/>
              <a:t>dirigent</a:t>
            </a:r>
            <a:r>
              <a:rPr lang="es-ES" dirty="0" smtClean="0"/>
              <a:t> de </a:t>
            </a:r>
            <a:r>
              <a:rPr lang="es-ES" dirty="0" err="1" smtClean="0"/>
              <a:t>l’URSS</a:t>
            </a:r>
            <a:r>
              <a:rPr lang="es-ES" dirty="0" smtClean="0"/>
              <a:t> des del </a:t>
            </a:r>
            <a:r>
              <a:rPr lang="es-ES" dirty="0" err="1" smtClean="0"/>
              <a:t>triomf</a:t>
            </a:r>
            <a:r>
              <a:rPr lang="es-ES" dirty="0" smtClean="0"/>
              <a:t> de la </a:t>
            </a:r>
            <a:r>
              <a:rPr lang="es-ES" dirty="0" err="1" smtClean="0"/>
              <a:t>Revolució</a:t>
            </a:r>
            <a:r>
              <a:rPr lang="es-ES" dirty="0" smtClean="0"/>
              <a:t> </a:t>
            </a:r>
            <a:r>
              <a:rPr lang="es-ES" dirty="0" err="1" smtClean="0"/>
              <a:t>fins</a:t>
            </a:r>
            <a:r>
              <a:rPr lang="es-ES" dirty="0" smtClean="0"/>
              <a:t> al 1924? </a:t>
            </a:r>
            <a:r>
              <a:rPr lang="es-ES" dirty="0" err="1" smtClean="0"/>
              <a:t>Què</a:t>
            </a:r>
            <a:r>
              <a:rPr lang="es-ES" dirty="0" smtClean="0"/>
              <a:t> va </a:t>
            </a:r>
            <a:r>
              <a:rPr lang="es-ES" dirty="0" err="1" smtClean="0"/>
              <a:t>passar</a:t>
            </a:r>
            <a:r>
              <a:rPr lang="es-ES" dirty="0" smtClean="0"/>
              <a:t> a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mort</a:t>
            </a:r>
            <a:r>
              <a:rPr lang="es-ES" dirty="0" smtClean="0"/>
              <a:t>? </a:t>
            </a:r>
            <a:r>
              <a:rPr lang="es-ES" dirty="0" err="1" smtClean="0"/>
              <a:t>Qui</a:t>
            </a:r>
            <a:r>
              <a:rPr lang="es-ES" dirty="0" smtClean="0"/>
              <a:t> va acabar </a:t>
            </a:r>
            <a:r>
              <a:rPr lang="es-ES" dirty="0" err="1" smtClean="0"/>
              <a:t>substituint</a:t>
            </a:r>
            <a:r>
              <a:rPr lang="es-ES" dirty="0" smtClean="0"/>
              <a:t>-lo?</a:t>
            </a:r>
          </a:p>
          <a:p>
            <a:r>
              <a:rPr lang="es-ES" dirty="0" smtClean="0"/>
              <a:t>Quina política </a:t>
            </a:r>
            <a:r>
              <a:rPr lang="es-ES" dirty="0" err="1" smtClean="0"/>
              <a:t>econòmica</a:t>
            </a:r>
            <a:r>
              <a:rPr lang="es-ES" dirty="0" smtClean="0"/>
              <a:t> </a:t>
            </a:r>
            <a:r>
              <a:rPr lang="es-ES" dirty="0" err="1" smtClean="0"/>
              <a:t>havia</a:t>
            </a:r>
            <a:r>
              <a:rPr lang="es-ES" dirty="0" smtClean="0"/>
              <a:t> </a:t>
            </a:r>
            <a:r>
              <a:rPr lang="es-ES" dirty="0" err="1" smtClean="0"/>
              <a:t>portat</a:t>
            </a:r>
            <a:r>
              <a:rPr lang="es-ES" dirty="0" smtClean="0"/>
              <a:t> a </a:t>
            </a:r>
            <a:r>
              <a:rPr lang="es-ES" dirty="0" err="1" smtClean="0"/>
              <a:t>terme</a:t>
            </a:r>
            <a:r>
              <a:rPr lang="es-ES" dirty="0" smtClean="0"/>
              <a:t> Lenin?</a:t>
            </a:r>
          </a:p>
          <a:p>
            <a:r>
              <a:rPr lang="es-ES" dirty="0" err="1" smtClean="0"/>
              <a:t>Quantes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r>
              <a:rPr lang="es-ES" dirty="0" smtClean="0"/>
              <a:t> de </a:t>
            </a:r>
            <a:r>
              <a:rPr lang="es-ES" dirty="0" err="1" smtClean="0"/>
              <a:t>camperols</a:t>
            </a:r>
            <a:r>
              <a:rPr lang="es-ES" dirty="0" smtClean="0"/>
              <a:t> hi </a:t>
            </a:r>
            <a:r>
              <a:rPr lang="es-ES" dirty="0" err="1" smtClean="0"/>
              <a:t>havia</a:t>
            </a:r>
            <a:r>
              <a:rPr lang="es-ES" dirty="0" smtClean="0"/>
              <a:t> a </a:t>
            </a:r>
            <a:r>
              <a:rPr lang="es-ES" dirty="0" err="1" smtClean="0"/>
              <a:t>l’URSS</a:t>
            </a:r>
            <a:r>
              <a:rPr lang="es-ES" dirty="0" smtClean="0"/>
              <a:t> </a:t>
            </a:r>
            <a:r>
              <a:rPr lang="es-ES" dirty="0" err="1" smtClean="0"/>
              <a:t>abans</a:t>
            </a:r>
            <a:r>
              <a:rPr lang="es-ES" dirty="0" smtClean="0"/>
              <a:t> de la </a:t>
            </a:r>
            <a:r>
              <a:rPr lang="es-ES" dirty="0" err="1" smtClean="0"/>
              <a:t>col.lectivització</a:t>
            </a:r>
            <a:r>
              <a:rPr lang="es-ES" dirty="0" smtClean="0"/>
              <a:t>? </a:t>
            </a:r>
            <a:r>
              <a:rPr lang="es-ES" dirty="0" err="1" smtClean="0"/>
              <a:t>Esmenta</a:t>
            </a:r>
            <a:r>
              <a:rPr lang="es-ES" dirty="0" smtClean="0"/>
              <a:t>-les.</a:t>
            </a:r>
          </a:p>
          <a:p>
            <a:r>
              <a:rPr lang="es-ES" dirty="0" smtClean="0"/>
              <a:t>Quina política </a:t>
            </a:r>
            <a:r>
              <a:rPr lang="es-ES" dirty="0" err="1" smtClean="0"/>
              <a:t>econòmica</a:t>
            </a:r>
            <a:r>
              <a:rPr lang="es-ES" dirty="0" smtClean="0"/>
              <a:t> va </a:t>
            </a:r>
            <a:r>
              <a:rPr lang="es-ES" dirty="0" err="1" smtClean="0"/>
              <a:t>establir</a:t>
            </a:r>
            <a:r>
              <a:rPr lang="es-ES" dirty="0" smtClean="0"/>
              <a:t> Stalin? En </a:t>
            </a: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diferia</a:t>
            </a:r>
            <a:r>
              <a:rPr lang="es-ES" dirty="0" smtClean="0"/>
              <a:t>, </a:t>
            </a:r>
            <a:r>
              <a:rPr lang="es-ES" dirty="0" err="1" smtClean="0"/>
              <a:t>bàsicament</a:t>
            </a:r>
            <a:r>
              <a:rPr lang="es-ES" dirty="0" smtClean="0"/>
              <a:t>, de la de Lenin?</a:t>
            </a:r>
          </a:p>
          <a:p>
            <a:r>
              <a:rPr lang="es-ES" dirty="0" smtClean="0"/>
              <a:t>Explica per </a:t>
            </a:r>
            <a:r>
              <a:rPr lang="es-ES" dirty="0" err="1" smtClean="0"/>
              <a:t>què</a:t>
            </a:r>
            <a:r>
              <a:rPr lang="es-ES" dirty="0" smtClean="0"/>
              <a:t> Stalin va decidir </a:t>
            </a:r>
            <a:r>
              <a:rPr lang="es-ES" dirty="0" err="1" smtClean="0"/>
              <a:t>col.lectivitzar</a:t>
            </a:r>
            <a:r>
              <a:rPr lang="es-ES" dirty="0" smtClean="0"/>
              <a:t> </a:t>
            </a:r>
            <a:r>
              <a:rPr lang="es-ES" dirty="0" err="1" smtClean="0"/>
              <a:t>forçosament</a:t>
            </a:r>
            <a:r>
              <a:rPr lang="es-ES" dirty="0" smtClean="0"/>
              <a:t> el camp.</a:t>
            </a:r>
          </a:p>
          <a:p>
            <a:r>
              <a:rPr lang="es-ES" dirty="0" smtClean="0"/>
              <a:t>Quina </a:t>
            </a:r>
            <a:r>
              <a:rPr lang="es-ES" dirty="0" err="1" smtClean="0"/>
              <a:t>diferència</a:t>
            </a:r>
            <a:r>
              <a:rPr lang="es-ES" dirty="0" smtClean="0"/>
              <a:t> hi </a:t>
            </a:r>
            <a:r>
              <a:rPr lang="es-ES" dirty="0" err="1" smtClean="0"/>
              <a:t>havia</a:t>
            </a:r>
            <a:r>
              <a:rPr lang="es-ES" dirty="0" smtClean="0"/>
              <a:t> entre un </a:t>
            </a:r>
            <a:r>
              <a:rPr lang="es-ES" i="1" dirty="0" err="1" smtClean="0"/>
              <a:t>kolkhoz</a:t>
            </a:r>
            <a:r>
              <a:rPr lang="es-ES" dirty="0" smtClean="0"/>
              <a:t> i un </a:t>
            </a:r>
            <a:r>
              <a:rPr lang="es-ES" i="1" dirty="0" err="1" smtClean="0"/>
              <a:t>sovkhoz</a:t>
            </a:r>
            <a:r>
              <a:rPr lang="es-ES" dirty="0" smtClean="0"/>
              <a:t>?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44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64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família</a:t>
            </a:r>
            <a:r>
              <a:rPr lang="es-ES" dirty="0" smtClean="0"/>
              <a:t> del </a:t>
            </a:r>
            <a:r>
              <a:rPr lang="es-ES" dirty="0" err="1" smtClean="0"/>
              <a:t>tsar</a:t>
            </a:r>
            <a:r>
              <a:rPr lang="es-ES" dirty="0" smtClean="0"/>
              <a:t> Nicolau II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4" y="1556792"/>
            <a:ext cx="6490862" cy="4608512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08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Segon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 REVOLUCIÓ DE 1905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6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58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revolució</a:t>
            </a:r>
            <a:r>
              <a:rPr lang="es-ES" dirty="0" smtClean="0"/>
              <a:t> de 1905</a:t>
            </a:r>
            <a:endParaRPr lang="ca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07" y="1315786"/>
            <a:ext cx="4456417" cy="269921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" y="1315786"/>
            <a:ext cx="3392454" cy="270536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5002"/>
            <a:ext cx="4536504" cy="229748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15002"/>
            <a:ext cx="3312368" cy="2322959"/>
          </a:xfrm>
          <a:prstGeom prst="rect">
            <a:avLst/>
          </a:prstGeom>
        </p:spPr>
      </p:pic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 flipV="1">
            <a:off x="457200" y="1268761"/>
            <a:ext cx="8229600" cy="331440"/>
          </a:xfrm>
        </p:spPr>
        <p:txBody>
          <a:bodyPr>
            <a:normAutofit fontScale="55000" lnSpcReduction="20000"/>
          </a:bodyPr>
          <a:lstStyle/>
          <a:p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7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46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Tercer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 REVOLUCIÓ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DE 1917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8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REVOLUCIÓ DE FEBRER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1917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REVOLUCIÓ RUSSA I L'URSS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9</a:t>
            </a:fld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5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1682</TotalTime>
  <Words>889</Words>
  <Application>Microsoft Office PowerPoint</Application>
  <PresentationFormat>Presentación en pantalla (4:3)</PresentationFormat>
  <Paragraphs>195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LA REVOLUCIÓ RUSSA I L’URSS (1917-1941)</vt:lpstr>
      <vt:lpstr>Eix cronològic 1914-1939</vt:lpstr>
      <vt:lpstr>La Revolució Russa</vt:lpstr>
      <vt:lpstr>Primer apartat  LA RÚSSIA TSARISTA</vt:lpstr>
      <vt:lpstr>La família del tsar Nicolau II</vt:lpstr>
      <vt:lpstr>Segon apartat  LA REVOLUCIÓ DE 1905</vt:lpstr>
      <vt:lpstr>La revolució de 1905</vt:lpstr>
      <vt:lpstr>Tercer apartat  LA REVOLUCIÓ DE 1917</vt:lpstr>
      <vt:lpstr>LA REVOLUCIÓ DE FEBRER DE 1917</vt:lpstr>
      <vt:lpstr>La revolució de febrer de 1917</vt:lpstr>
      <vt:lpstr>El Govern Provisional</vt:lpstr>
      <vt:lpstr>Els programes polítics</vt:lpstr>
      <vt:lpstr>El lideratge de Lenin</vt:lpstr>
      <vt:lpstr>La propaganda bolxevic</vt:lpstr>
      <vt:lpstr>LA REVOLUCIÓ D’OCTUBRE DE 1917</vt:lpstr>
      <vt:lpstr>La revolució d’octubre de 1917</vt:lpstr>
      <vt:lpstr>La revolució bolxevic</vt:lpstr>
      <vt:lpstr>Quart apartat  EL GOVERN DE LENIN I LA LLUITA PEL PODER</vt:lpstr>
      <vt:lpstr>                                     Lenin</vt:lpstr>
      <vt:lpstr>Pèrdues territorials de Rússia per la seva retirada de la IGM</vt:lpstr>
      <vt:lpstr>LA GUERRA CIVIL RUSSA</vt:lpstr>
      <vt:lpstr>La guerra civil russa</vt:lpstr>
      <vt:lpstr>L’intervencionisme estranger en la guerra civil russa</vt:lpstr>
      <vt:lpstr>La guerra civil russa</vt:lpstr>
      <vt:lpstr>EL COMUNISME DE GUERRA I LA NEP</vt:lpstr>
      <vt:lpstr>L’economia russa (1913-1927)</vt:lpstr>
      <vt:lpstr>La NEP</vt:lpstr>
      <vt:lpstr>L’URSS</vt:lpstr>
      <vt:lpstr>La Unió de Repúbliques Socialistes Soviètiques (URSS)</vt:lpstr>
      <vt:lpstr>La formació de l’URSS</vt:lpstr>
      <vt:lpstr>El nou Estat soviètic</vt:lpstr>
      <vt:lpstr>Les institucions de l’URSS</vt:lpstr>
      <vt:lpstr>Cinquè apartat  EL GOVERN DE STALIN</vt:lpstr>
      <vt:lpstr>La lluita pel poder</vt:lpstr>
      <vt:lpstr>Stalin</vt:lpstr>
      <vt:lpstr>L’ECONOMIA ESTALINISTA</vt:lpstr>
      <vt:lpstr>La planificació econòmica de Stalin</vt:lpstr>
      <vt:lpstr>Les col.lectivitzacions de la terra</vt:lpstr>
      <vt:lpstr>L’economia estalinista</vt:lpstr>
      <vt:lpstr>LA REPRESSIÓ ESTALINISTA</vt:lpstr>
      <vt:lpstr>La repressió de Stalin</vt:lpstr>
      <vt:lpstr>El gulag</vt:lpstr>
      <vt:lpstr>Què cal saber de la Revolució Russa? </vt:lpstr>
      <vt:lpstr>Què cal saber de l’evolució de l’URSS?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buxadera</dc:creator>
  <cp:lastModifiedBy>buxadera</cp:lastModifiedBy>
  <cp:revision>221</cp:revision>
  <dcterms:created xsi:type="dcterms:W3CDTF">2014-01-14T18:35:46Z</dcterms:created>
  <dcterms:modified xsi:type="dcterms:W3CDTF">2015-10-05T13:10:37Z</dcterms:modified>
</cp:coreProperties>
</file>