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92" r:id="rId2"/>
    <p:sldId id="374" r:id="rId3"/>
    <p:sldId id="373" r:id="rId4"/>
    <p:sldId id="414" r:id="rId5"/>
    <p:sldId id="330" r:id="rId6"/>
    <p:sldId id="406" r:id="rId7"/>
    <p:sldId id="407" r:id="rId8"/>
    <p:sldId id="405" r:id="rId9"/>
    <p:sldId id="393" r:id="rId10"/>
    <p:sldId id="411" r:id="rId11"/>
    <p:sldId id="396" r:id="rId12"/>
    <p:sldId id="415" r:id="rId13"/>
    <p:sldId id="410" r:id="rId14"/>
    <p:sldId id="394" r:id="rId15"/>
    <p:sldId id="408" r:id="rId16"/>
    <p:sldId id="413" r:id="rId17"/>
    <p:sldId id="404" r:id="rId18"/>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44"/>
    </p:cViewPr>
  </p:sorterViewPr>
  <p:notesViewPr>
    <p:cSldViewPr>
      <p:cViewPr varScale="1">
        <p:scale>
          <a:sx n="56" d="100"/>
          <a:sy n="56" d="100"/>
        </p:scale>
        <p:origin x="-28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4EDA9-0D16-41AA-B002-E0F461384A0E}" type="datetimeFigureOut">
              <a:rPr lang="ca-ES" smtClean="0"/>
              <a:t>05/10/2015</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9AC3-140D-412C-A02E-752A1BC5D7D3}" type="slidenum">
              <a:rPr lang="ca-ES" smtClean="0"/>
              <a:t>‹Nº›</a:t>
            </a:fld>
            <a:endParaRPr lang="ca-ES"/>
          </a:p>
        </p:txBody>
      </p:sp>
    </p:spTree>
    <p:extLst>
      <p:ext uri="{BB962C8B-B14F-4D97-AF65-F5344CB8AC3E}">
        <p14:creationId xmlns:p14="http://schemas.microsoft.com/office/powerpoint/2010/main" val="67926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número de diapositiva"/>
          <p:cNvSpPr>
            <a:spLocks noGrp="1"/>
          </p:cNvSpPr>
          <p:nvPr>
            <p:ph type="sldNum" sz="quarter" idx="10"/>
          </p:nvPr>
        </p:nvSpPr>
        <p:spPr/>
        <p:txBody>
          <a:bodyPr/>
          <a:lstStyle/>
          <a:p>
            <a:fld id="{A0FF9AC3-140D-412C-A02E-752A1BC5D7D3}" type="slidenum">
              <a:rPr lang="ca-ES" smtClean="0"/>
              <a:t>1</a:t>
            </a:fld>
            <a:endParaRPr lang="ca-ES"/>
          </a:p>
        </p:txBody>
      </p:sp>
    </p:spTree>
    <p:extLst>
      <p:ext uri="{BB962C8B-B14F-4D97-AF65-F5344CB8AC3E}">
        <p14:creationId xmlns:p14="http://schemas.microsoft.com/office/powerpoint/2010/main" val="358869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EL MOVIMENT OBRER</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51898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EL MOVIMENT OBRER</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6318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EL MOVIMENT OBRER</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6525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EL MOVIMENT OBRER</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6532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EL MOVIMENT OBRER</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0092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EL MOVIMENT OBRER</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96198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r>
              <a:rPr lang="ca-ES" smtClean="0"/>
              <a:t>BUXAWEB</a:t>
            </a:r>
            <a:endParaRPr lang="ca-ES"/>
          </a:p>
        </p:txBody>
      </p:sp>
      <p:sp>
        <p:nvSpPr>
          <p:cNvPr id="8" name="7 Marcador de pie de página"/>
          <p:cNvSpPr>
            <a:spLocks noGrp="1"/>
          </p:cNvSpPr>
          <p:nvPr>
            <p:ph type="ftr" sz="quarter" idx="11"/>
          </p:nvPr>
        </p:nvSpPr>
        <p:spPr/>
        <p:txBody>
          <a:bodyPr/>
          <a:lstStyle/>
          <a:p>
            <a:r>
              <a:rPr lang="it-IT" smtClean="0"/>
              <a:t>EL MOVIMENT OBRER</a:t>
            </a:r>
            <a:endParaRPr lang="ca-ES"/>
          </a:p>
        </p:txBody>
      </p:sp>
      <p:sp>
        <p:nvSpPr>
          <p:cNvPr id="9" name="8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4911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r>
              <a:rPr lang="ca-ES" smtClean="0"/>
              <a:t>BUXAWEB</a:t>
            </a:r>
            <a:endParaRPr lang="ca-ES"/>
          </a:p>
        </p:txBody>
      </p:sp>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8450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ca-ES" smtClean="0"/>
              <a:t>BUXAWEB</a:t>
            </a:r>
            <a:endParaRPr lang="ca-ES"/>
          </a:p>
        </p:txBody>
      </p:sp>
      <p:sp>
        <p:nvSpPr>
          <p:cNvPr id="3" name="2 Marcador de pie de página"/>
          <p:cNvSpPr>
            <a:spLocks noGrp="1"/>
          </p:cNvSpPr>
          <p:nvPr>
            <p:ph type="ftr" sz="quarter" idx="11"/>
          </p:nvPr>
        </p:nvSpPr>
        <p:spPr/>
        <p:txBody>
          <a:bodyPr/>
          <a:lstStyle/>
          <a:p>
            <a:r>
              <a:rPr lang="it-IT" smtClean="0"/>
              <a:t>EL MOVIMENT OBRER</a:t>
            </a:r>
            <a:endParaRPr lang="ca-ES"/>
          </a:p>
        </p:txBody>
      </p:sp>
      <p:sp>
        <p:nvSpPr>
          <p:cNvPr id="4" name="3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3389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EL MOVIMENT OBRER</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47930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EL MOVIMENT OBRER</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792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a-ES" smtClean="0"/>
              <a:t>BUXAWEB</a:t>
            </a:r>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EL MOVIMENT OBRER</a:t>
            </a: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20503-B188-419A-B0A9-C823803BFE55}" type="slidenum">
              <a:rPr lang="ca-ES" smtClean="0"/>
              <a:t>‹Nº›</a:t>
            </a:fld>
            <a:endParaRPr lang="ca-ES"/>
          </a:p>
        </p:txBody>
      </p:sp>
    </p:spTree>
    <p:extLst>
      <p:ext uri="{BB962C8B-B14F-4D97-AF65-F5344CB8AC3E}">
        <p14:creationId xmlns:p14="http://schemas.microsoft.com/office/powerpoint/2010/main" val="3913786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uxaweb.com/historia/temes/contemp/socialisme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uxaweb.com/historia/temes/contemp/movimentobrer.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s-ES" sz="4000" b="1" dirty="0" smtClean="0">
                <a:solidFill>
                  <a:srgbClr val="002060"/>
                </a:solidFill>
              </a:rPr>
              <a:t>EL MOVIMENT OBRER</a:t>
            </a:r>
            <a:br>
              <a:rPr lang="es-ES" sz="4000" b="1" dirty="0" smtClean="0">
                <a:solidFill>
                  <a:srgbClr val="002060"/>
                </a:solidFill>
              </a:rPr>
            </a:br>
            <a:r>
              <a:rPr lang="es-ES" sz="4000" b="1" dirty="0" smtClean="0">
                <a:solidFill>
                  <a:srgbClr val="002060"/>
                </a:solidFill>
              </a:rPr>
              <a:t>(1789-1914)</a:t>
            </a:r>
            <a:endParaRPr lang="ca-ES" sz="4000" b="1" dirty="0">
              <a:solidFill>
                <a:srgbClr val="002060"/>
              </a:solidFill>
            </a:endParaRPr>
          </a:p>
        </p:txBody>
      </p:sp>
      <p:sp>
        <p:nvSpPr>
          <p:cNvPr id="4" name="3 Marcador de pie de página"/>
          <p:cNvSpPr>
            <a:spLocks noGrp="1"/>
          </p:cNvSpPr>
          <p:nvPr>
            <p:ph type="ftr" sz="quarter" idx="11"/>
          </p:nvPr>
        </p:nvSpPr>
        <p:spPr/>
        <p:txBody>
          <a:bodyPr/>
          <a:lstStyle/>
          <a:p>
            <a:r>
              <a:rPr lang="it-IT" smtClean="0"/>
              <a:t>EL MOVIMENT OBRER</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a:t>
            </a:fld>
            <a:endParaRPr lang="ca-ES"/>
          </a:p>
        </p:txBody>
      </p:sp>
      <p:sp>
        <p:nvSpPr>
          <p:cNvPr id="8" name="4 Marcador de contenido"/>
          <p:cNvSpPr txBox="1">
            <a:spLocks/>
          </p:cNvSpPr>
          <p:nvPr/>
        </p:nvSpPr>
        <p:spPr>
          <a:xfrm>
            <a:off x="3203848" y="6304797"/>
            <a:ext cx="3034680" cy="3603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s-ES" dirty="0" smtClean="0">
                <a:solidFill>
                  <a:schemeClr val="tx1"/>
                </a:solidFill>
              </a:rPr>
              <a:t>© 2014 - </a:t>
            </a:r>
            <a:r>
              <a:rPr lang="es-ES" dirty="0" err="1" smtClean="0">
                <a:solidFill>
                  <a:schemeClr val="tx1"/>
                </a:solidFill>
              </a:rPr>
              <a:t>Julià</a:t>
            </a:r>
            <a:r>
              <a:rPr lang="es-ES" dirty="0" smtClean="0">
                <a:solidFill>
                  <a:schemeClr val="tx1"/>
                </a:solidFill>
              </a:rPr>
              <a:t> </a:t>
            </a:r>
            <a:r>
              <a:rPr lang="es-ES" dirty="0" err="1" smtClean="0">
                <a:solidFill>
                  <a:schemeClr val="tx1"/>
                </a:solidFill>
              </a:rPr>
              <a:t>Buxadera</a:t>
            </a:r>
            <a:r>
              <a:rPr lang="es-ES" dirty="0" smtClean="0">
                <a:solidFill>
                  <a:schemeClr val="tx1"/>
                </a:solidFill>
              </a:rPr>
              <a:t> i </a:t>
            </a:r>
            <a:r>
              <a:rPr lang="es-ES" dirty="0" err="1" smtClean="0">
                <a:solidFill>
                  <a:schemeClr val="tx1"/>
                </a:solidFill>
              </a:rPr>
              <a:t>Vilà</a:t>
            </a:r>
            <a:endParaRPr lang="ca-ES" dirty="0">
              <a:solidFill>
                <a:schemeClr val="tx1"/>
              </a:solidFill>
            </a:endParaRPr>
          </a:p>
        </p:txBody>
      </p:sp>
      <p:pic>
        <p:nvPicPr>
          <p:cNvPr id="10" name="9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9971" y="1700808"/>
            <a:ext cx="7571532" cy="4320479"/>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74127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L’utopisme</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895" y="1412776"/>
            <a:ext cx="6762490" cy="4680520"/>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2873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a:t>
            </a:r>
            <a:r>
              <a:rPr lang="es-ES" dirty="0" err="1" smtClean="0"/>
              <a:t>ideologies</a:t>
            </a:r>
            <a:r>
              <a:rPr lang="es-ES" dirty="0" smtClean="0"/>
              <a:t> </a:t>
            </a:r>
            <a:r>
              <a:rPr lang="es-ES" dirty="0" err="1" smtClean="0"/>
              <a:t>revolucionàries</a:t>
            </a:r>
            <a:endParaRPr lang="ca-ES" dirty="0"/>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484784"/>
            <a:ext cx="3616361" cy="4785651"/>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11</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94043"/>
            <a:ext cx="2400300" cy="1809750"/>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1494043"/>
            <a:ext cx="2533650" cy="1809750"/>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833" y="3893815"/>
            <a:ext cx="1676400" cy="1676400"/>
          </a:xfrm>
          <a:prstGeom prst="rect">
            <a:avLst/>
          </a:prstGeom>
        </p:spPr>
      </p:pic>
      <p:pic>
        <p:nvPicPr>
          <p:cNvPr id="15" name="1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08" y="3803760"/>
            <a:ext cx="1809539" cy="1766455"/>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3733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b="1" dirty="0">
                <a:latin typeface="Verdana"/>
              </a:rPr>
              <a:t>IDEOLOGIES DEL MOVIMENT OBRER</a:t>
            </a:r>
            <a:r>
              <a:rPr lang="ca-ES" sz="2800" dirty="0"/>
              <a:t/>
            </a:r>
            <a:br>
              <a:rPr lang="ca-ES" sz="2800" dirty="0"/>
            </a:br>
            <a:endParaRPr lang="ca-ES" sz="28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4564077"/>
              </p:ext>
            </p:extLst>
          </p:nvPr>
        </p:nvGraphicFramePr>
        <p:xfrm>
          <a:off x="323528" y="1012872"/>
          <a:ext cx="8496943" cy="5339248"/>
        </p:xfrm>
        <a:graphic>
          <a:graphicData uri="http://schemas.openxmlformats.org/drawingml/2006/table">
            <a:tbl>
              <a:tblPr/>
              <a:tblGrid>
                <a:gridCol w="1805960"/>
                <a:gridCol w="300991"/>
                <a:gridCol w="1504966"/>
                <a:gridCol w="376241"/>
                <a:gridCol w="2106952"/>
                <a:gridCol w="150497"/>
                <a:gridCol w="376241"/>
                <a:gridCol w="1875095"/>
              </a:tblGrid>
              <a:tr h="432048">
                <a:tc gridSpan="8">
                  <a:txBody>
                    <a:bodyPr/>
                    <a:lstStyle/>
                    <a:p>
                      <a:pPr algn="ctr"/>
                      <a:endParaRPr lang="ca-ES" sz="2000" dirty="0"/>
                    </a:p>
                  </a:txBody>
                  <a:tcPr marL="12516" marR="12516" marT="12516" marB="12516" anchor="ctr">
                    <a:lnL>
                      <a:noFill/>
                    </a:lnL>
                    <a:lnR>
                      <a:noFill/>
                    </a:lnR>
                    <a:lnT>
                      <a:noFill/>
                    </a:lnT>
                    <a:lnB>
                      <a:noFill/>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r>
              <a:tr h="946760">
                <a:tc>
                  <a:txBody>
                    <a:bodyPr/>
                    <a:lstStyle/>
                    <a:p>
                      <a:pPr algn="ctr"/>
                      <a:endParaRPr lang="ca-ES" sz="1200" dirty="0"/>
                    </a:p>
                  </a:txBody>
                  <a:tcPr marL="12516" marR="12516" marT="12516" marB="12516" anchor="ctr">
                    <a:lnL>
                      <a:noFill/>
                    </a:lnL>
                    <a:lnR>
                      <a:noFill/>
                    </a:lnR>
                    <a:lnT>
                      <a:noFill/>
                    </a:lnT>
                    <a:lnB>
                      <a:noFill/>
                    </a:lnB>
                  </a:tcPr>
                </a:tc>
                <a:tc rowSpan="3">
                  <a:txBody>
                    <a:bodyPr/>
                    <a:lstStyle/>
                    <a:p>
                      <a:pPr algn="ctr"/>
                      <a:endParaRPr lang="ca-ES" sz="1200" dirty="0"/>
                    </a:p>
                  </a:txBody>
                  <a:tcPr marL="12516" marR="12516" marT="12516" marB="12516" anchor="ctr">
                    <a:lnL>
                      <a:noFill/>
                    </a:lnL>
                    <a:lnR>
                      <a:noFill/>
                    </a:lnR>
                    <a:lnT>
                      <a:noFill/>
                    </a:lnT>
                    <a:lnB>
                      <a:noFill/>
                    </a:lnB>
                  </a:tcPr>
                </a:tc>
                <a:tc>
                  <a:txBody>
                    <a:bodyPr/>
                    <a:lstStyle/>
                    <a:p>
                      <a:pPr algn="ctr"/>
                      <a:r>
                        <a:rPr lang="ca-ES" sz="1200" b="1" dirty="0">
                          <a:latin typeface="Verdana"/>
                        </a:rPr>
                        <a:t>Reformista</a:t>
                      </a:r>
                      <a:endParaRPr lang="ca-ES" sz="1200" dirty="0"/>
                    </a:p>
                  </a:txBody>
                  <a:tcPr marL="12516" marR="12516" marT="12516" marB="12516" anchor="ctr">
                    <a:lnL>
                      <a:noFill/>
                    </a:lnL>
                    <a:lnR>
                      <a:noFill/>
                    </a:lnR>
                    <a:lnT>
                      <a:noFill/>
                    </a:lnT>
                    <a:lnB>
                      <a:noFill/>
                    </a:lnB>
                    <a:solidFill>
                      <a:srgbClr val="FF0000"/>
                    </a:solidFill>
                  </a:tcPr>
                </a:tc>
                <a:tc>
                  <a:txBody>
                    <a:bodyPr/>
                    <a:lstStyle/>
                    <a:p>
                      <a:endParaRPr lang="ca-ES" dirty="0"/>
                    </a:p>
                  </a:txBody>
                  <a:tcPr marL="12516" marR="12516" marT="12516" marB="12516" anchor="ctr">
                    <a:lnL>
                      <a:noFill/>
                    </a:lnL>
                    <a:lnR>
                      <a:noFill/>
                    </a:lnR>
                    <a:lnT>
                      <a:noFill/>
                    </a:lnT>
                    <a:lnB>
                      <a:noFill/>
                    </a:lnB>
                  </a:tcPr>
                </a:tc>
                <a:tc>
                  <a:txBody>
                    <a:bodyPr/>
                    <a:lstStyle/>
                    <a:p>
                      <a:pPr algn="ctr"/>
                      <a:r>
                        <a:rPr lang="ca-ES" sz="1200" b="1" dirty="0">
                          <a:latin typeface="Verdana"/>
                        </a:rPr>
                        <a:t>SOCIALISME</a:t>
                      </a:r>
                      <a:br>
                        <a:rPr lang="ca-ES" sz="1200" b="1" dirty="0">
                          <a:latin typeface="Verdana"/>
                        </a:rPr>
                      </a:br>
                      <a:r>
                        <a:rPr lang="ca-ES" sz="1200" b="1" dirty="0">
                          <a:latin typeface="Verdana"/>
                        </a:rPr>
                        <a:t>(SOCIALDEMOCRÀCIA)</a:t>
                      </a:r>
                      <a:endParaRPr lang="ca-ES" sz="1200" dirty="0"/>
                    </a:p>
                  </a:txBody>
                  <a:tcPr marL="12516" marR="12516" marT="12516" marB="12516" anchor="ctr">
                    <a:lnL>
                      <a:noFill/>
                    </a:lnL>
                    <a:lnR>
                      <a:noFill/>
                    </a:lnR>
                    <a:lnT>
                      <a:noFill/>
                    </a:lnT>
                    <a:lnB>
                      <a:noFill/>
                    </a:lnB>
                    <a:solidFill>
                      <a:srgbClr val="FF0000"/>
                    </a:solidFill>
                  </a:tcPr>
                </a:tc>
                <a:tc gridSpan="2">
                  <a:txBody>
                    <a:bodyPr/>
                    <a:lstStyle/>
                    <a:p>
                      <a:endParaRPr lang="ca-ES" dirty="0"/>
                    </a:p>
                  </a:txBody>
                  <a:tcPr marL="12516" marR="12516" marT="12516" marB="12516" anchor="ctr">
                    <a:lnL>
                      <a:noFill/>
                    </a:lnL>
                    <a:lnR>
                      <a:noFill/>
                    </a:lnR>
                    <a:lnT>
                      <a:noFill/>
                    </a:lnT>
                    <a:lnB>
                      <a:noFill/>
                    </a:lnB>
                  </a:tcPr>
                </a:tc>
                <a:tc hMerge="1">
                  <a:txBody>
                    <a:bodyPr/>
                    <a:lstStyle/>
                    <a:p>
                      <a:endParaRPr lang="ca-ES"/>
                    </a:p>
                  </a:txBody>
                  <a:tcPr/>
                </a:tc>
                <a:tc>
                  <a:txBody>
                    <a:bodyPr/>
                    <a:lstStyle/>
                    <a:p>
                      <a:pPr algn="ctr"/>
                      <a:r>
                        <a:rPr lang="ca-ES" sz="1200" b="1" dirty="0">
                          <a:latin typeface="Verdana"/>
                        </a:rPr>
                        <a:t>Partits i sindicats </a:t>
                      </a:r>
                      <a:r>
                        <a:rPr lang="ca-ES" sz="1200" b="1" dirty="0" smtClean="0">
                          <a:latin typeface="Verdana"/>
                        </a:rPr>
                        <a:t>socialistes</a:t>
                      </a:r>
                      <a:endParaRPr lang="ca-ES" sz="1200" dirty="0"/>
                    </a:p>
                  </a:txBody>
                  <a:tcPr marL="12516" marR="12516" marT="12516" marB="12516" anchor="ctr">
                    <a:lnL>
                      <a:noFill/>
                    </a:lnL>
                    <a:lnR>
                      <a:noFill/>
                    </a:lnR>
                    <a:lnT>
                      <a:noFill/>
                    </a:lnT>
                    <a:lnB>
                      <a:noFill/>
                    </a:lnB>
                    <a:solidFill>
                      <a:srgbClr val="FF0000"/>
                    </a:solidFill>
                  </a:tcPr>
                </a:tc>
              </a:tr>
              <a:tr h="421392">
                <a:tc>
                  <a:txBody>
                    <a:bodyPr/>
                    <a:lstStyle/>
                    <a:p>
                      <a:pPr algn="ctr"/>
                      <a:r>
                        <a:rPr lang="ca-ES" sz="1200" b="1" dirty="0">
                          <a:latin typeface="Verdana"/>
                        </a:rPr>
                        <a:t>MARXISME</a:t>
                      </a:r>
                      <a:endParaRPr lang="ca-ES" sz="1200" dirty="0"/>
                    </a:p>
                  </a:txBody>
                  <a:tcPr marL="12516" marR="12516" marT="12516" marB="12516" anchor="ctr">
                    <a:lnL>
                      <a:noFill/>
                    </a:lnL>
                    <a:lnR>
                      <a:noFill/>
                    </a:lnR>
                    <a:lnT>
                      <a:noFill/>
                    </a:lnT>
                    <a:lnB>
                      <a:noFill/>
                    </a:lnB>
                    <a:solidFill>
                      <a:srgbClr val="FF0000"/>
                    </a:solidFill>
                  </a:tcPr>
                </a:tc>
                <a:tc vMerge="1">
                  <a:txBody>
                    <a:bodyPr/>
                    <a:lstStyle/>
                    <a:p>
                      <a:endParaRPr lang="ca-ES"/>
                    </a:p>
                  </a:txBody>
                  <a:tcPr/>
                </a:tc>
                <a:tc>
                  <a:txBody>
                    <a:bodyPr/>
                    <a:lstStyle/>
                    <a:p>
                      <a:endParaRPr lang="ca-ES"/>
                    </a:p>
                  </a:txBody>
                  <a:tcPr marL="12516" marR="12516" marT="12516" marB="12516" anchor="ctr">
                    <a:lnL>
                      <a:noFill/>
                    </a:lnL>
                    <a:lnR>
                      <a:noFill/>
                    </a:lnR>
                    <a:lnT>
                      <a:noFill/>
                    </a:lnT>
                    <a:lnB>
                      <a:noFill/>
                    </a:lnB>
                  </a:tcPr>
                </a:tc>
                <a:tc>
                  <a:txBody>
                    <a:bodyPr/>
                    <a:lstStyle/>
                    <a:p>
                      <a:endParaRPr lang="ca-ES"/>
                    </a:p>
                  </a:txBody>
                  <a:tcPr marL="12516" marR="12516" marT="12516" marB="12516" anchor="ctr">
                    <a:lnL>
                      <a:noFill/>
                    </a:lnL>
                    <a:lnR>
                      <a:noFill/>
                    </a:lnR>
                    <a:lnT>
                      <a:noFill/>
                    </a:lnT>
                    <a:lnB>
                      <a:noFill/>
                    </a:lnB>
                  </a:tcPr>
                </a:tc>
                <a:tc>
                  <a:txBody>
                    <a:bodyPr/>
                    <a:lstStyle/>
                    <a:p>
                      <a:endParaRPr lang="ca-ES"/>
                    </a:p>
                  </a:txBody>
                  <a:tcPr marL="12516" marR="12516" marT="12516" marB="12516" anchor="ctr">
                    <a:lnL>
                      <a:noFill/>
                    </a:lnL>
                    <a:lnR>
                      <a:noFill/>
                    </a:lnR>
                    <a:lnT>
                      <a:noFill/>
                    </a:lnT>
                    <a:lnB>
                      <a:noFill/>
                    </a:lnB>
                  </a:tcPr>
                </a:tc>
                <a:tc gridSpan="2">
                  <a:txBody>
                    <a:bodyPr/>
                    <a:lstStyle/>
                    <a:p>
                      <a:endParaRPr lang="ca-ES"/>
                    </a:p>
                  </a:txBody>
                  <a:tcPr marL="12516" marR="12516" marT="12516" marB="12516" anchor="ctr">
                    <a:lnL>
                      <a:noFill/>
                    </a:lnL>
                    <a:lnR>
                      <a:noFill/>
                    </a:lnR>
                    <a:lnT>
                      <a:noFill/>
                    </a:lnT>
                    <a:lnB>
                      <a:noFill/>
                    </a:lnB>
                  </a:tcPr>
                </a:tc>
                <a:tc hMerge="1">
                  <a:txBody>
                    <a:bodyPr/>
                    <a:lstStyle/>
                    <a:p>
                      <a:endParaRPr lang="ca-ES"/>
                    </a:p>
                  </a:txBody>
                  <a:tcPr/>
                </a:tc>
                <a:tc>
                  <a:txBody>
                    <a:bodyPr/>
                    <a:lstStyle/>
                    <a:p>
                      <a:endParaRPr lang="ca-ES"/>
                    </a:p>
                  </a:txBody>
                  <a:tcPr marL="12516" marR="12516" marT="12516" marB="12516" anchor="ctr">
                    <a:lnL>
                      <a:noFill/>
                    </a:lnL>
                    <a:lnR>
                      <a:noFill/>
                    </a:lnR>
                    <a:lnT>
                      <a:noFill/>
                    </a:lnT>
                    <a:lnB>
                      <a:noFill/>
                    </a:lnB>
                  </a:tcPr>
                </a:tc>
              </a:tr>
              <a:tr h="754762">
                <a:tc>
                  <a:txBody>
                    <a:bodyPr/>
                    <a:lstStyle/>
                    <a:p>
                      <a:pPr algn="ctr"/>
                      <a:endParaRPr lang="ca-ES" sz="1200"/>
                    </a:p>
                  </a:txBody>
                  <a:tcPr marL="12516" marR="12516" marT="12516" marB="12516" anchor="ctr">
                    <a:lnL>
                      <a:noFill/>
                    </a:lnL>
                    <a:lnR>
                      <a:noFill/>
                    </a:lnR>
                    <a:lnT>
                      <a:noFill/>
                    </a:lnT>
                    <a:lnB>
                      <a:noFill/>
                    </a:lnB>
                  </a:tcPr>
                </a:tc>
                <a:tc vMerge="1">
                  <a:txBody>
                    <a:bodyPr/>
                    <a:lstStyle/>
                    <a:p>
                      <a:endParaRPr lang="ca-ES"/>
                    </a:p>
                  </a:txBody>
                  <a:tcPr/>
                </a:tc>
                <a:tc>
                  <a:txBody>
                    <a:bodyPr/>
                    <a:lstStyle/>
                    <a:p>
                      <a:pPr algn="ctr"/>
                      <a:r>
                        <a:rPr lang="ca-ES" sz="1200" b="1">
                          <a:latin typeface="Verdana"/>
                        </a:rPr>
                        <a:t>Revolucionari</a:t>
                      </a:r>
                      <a:endParaRPr lang="ca-ES" sz="1200"/>
                    </a:p>
                  </a:txBody>
                  <a:tcPr marL="12516" marR="12516" marT="12516" marB="12516" anchor="ctr">
                    <a:lnL>
                      <a:noFill/>
                    </a:lnL>
                    <a:lnR>
                      <a:noFill/>
                    </a:lnR>
                    <a:lnT>
                      <a:noFill/>
                    </a:lnT>
                    <a:lnB>
                      <a:noFill/>
                    </a:lnB>
                    <a:solidFill>
                      <a:srgbClr val="FF0000"/>
                    </a:solidFill>
                  </a:tcPr>
                </a:tc>
                <a:tc>
                  <a:txBody>
                    <a:bodyPr/>
                    <a:lstStyle/>
                    <a:p>
                      <a:endParaRPr lang="ca-ES"/>
                    </a:p>
                  </a:txBody>
                  <a:tcPr marL="12516" marR="12516" marT="12516" marB="12516" anchor="ctr">
                    <a:lnL>
                      <a:noFill/>
                    </a:lnL>
                    <a:lnR>
                      <a:noFill/>
                    </a:lnR>
                    <a:lnT>
                      <a:noFill/>
                    </a:lnT>
                    <a:lnB>
                      <a:noFill/>
                    </a:lnB>
                  </a:tcPr>
                </a:tc>
                <a:tc>
                  <a:txBody>
                    <a:bodyPr/>
                    <a:lstStyle/>
                    <a:p>
                      <a:pPr algn="ctr"/>
                      <a:r>
                        <a:rPr lang="ca-ES" sz="1200" b="1">
                          <a:latin typeface="Verdana"/>
                        </a:rPr>
                        <a:t>COMUNISME</a:t>
                      </a:r>
                      <a:endParaRPr lang="ca-ES" sz="1200"/>
                    </a:p>
                  </a:txBody>
                  <a:tcPr marL="12516" marR="12516" marT="12516" marB="12516" anchor="ctr">
                    <a:lnL>
                      <a:noFill/>
                    </a:lnL>
                    <a:lnR>
                      <a:noFill/>
                    </a:lnR>
                    <a:lnT>
                      <a:noFill/>
                    </a:lnT>
                    <a:lnB>
                      <a:noFill/>
                    </a:lnB>
                    <a:solidFill>
                      <a:srgbClr val="FF0000"/>
                    </a:solidFill>
                  </a:tcPr>
                </a:tc>
                <a:tc gridSpan="2">
                  <a:txBody>
                    <a:bodyPr/>
                    <a:lstStyle/>
                    <a:p>
                      <a:endParaRPr lang="ca-ES" dirty="0"/>
                    </a:p>
                  </a:txBody>
                  <a:tcPr marL="12516" marR="12516" marT="12516" marB="12516" anchor="ctr">
                    <a:lnL>
                      <a:noFill/>
                    </a:lnL>
                    <a:lnR>
                      <a:noFill/>
                    </a:lnR>
                    <a:lnT>
                      <a:noFill/>
                    </a:lnT>
                    <a:lnB>
                      <a:noFill/>
                    </a:lnB>
                  </a:tcPr>
                </a:tc>
                <a:tc hMerge="1">
                  <a:txBody>
                    <a:bodyPr/>
                    <a:lstStyle/>
                    <a:p>
                      <a:endParaRPr lang="ca-ES"/>
                    </a:p>
                  </a:txBody>
                  <a:tcPr/>
                </a:tc>
                <a:tc>
                  <a:txBody>
                    <a:bodyPr/>
                    <a:lstStyle/>
                    <a:p>
                      <a:pPr algn="ctr"/>
                      <a:r>
                        <a:rPr lang="ca-ES" sz="1200" b="1" dirty="0">
                          <a:latin typeface="Verdana"/>
                        </a:rPr>
                        <a:t>Partits i sindicats comunistes</a:t>
                      </a:r>
                      <a:endParaRPr lang="ca-ES" sz="1200" dirty="0"/>
                    </a:p>
                  </a:txBody>
                  <a:tcPr marL="12516" marR="12516" marT="12516" marB="12516" anchor="ctr">
                    <a:lnL>
                      <a:noFill/>
                    </a:lnL>
                    <a:lnR>
                      <a:noFill/>
                    </a:lnR>
                    <a:lnT>
                      <a:noFill/>
                    </a:lnT>
                    <a:lnB>
                      <a:noFill/>
                    </a:lnB>
                    <a:solidFill>
                      <a:srgbClr val="FF0000"/>
                    </a:solidFill>
                  </a:tcPr>
                </a:tc>
              </a:tr>
              <a:tr h="480030">
                <a:tc gridSpan="7">
                  <a:txBody>
                    <a:bodyPr/>
                    <a:lstStyle/>
                    <a:p>
                      <a:pPr algn="ctr"/>
                      <a:endParaRPr lang="ca-ES" sz="1200" dirty="0"/>
                    </a:p>
                  </a:txBody>
                  <a:tcPr marL="12516" marR="12516" marT="12516" marB="12516" anchor="ctr">
                    <a:lnL>
                      <a:noFill/>
                    </a:lnL>
                    <a:lnR>
                      <a:noFill/>
                    </a:lnR>
                    <a:lnT>
                      <a:noFill/>
                    </a:lnT>
                    <a:lnB>
                      <a:noFill/>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a:txBody>
                    <a:bodyPr/>
                    <a:lstStyle/>
                    <a:p>
                      <a:pPr algn="ctr"/>
                      <a:endParaRPr lang="ca-ES" sz="1200"/>
                    </a:p>
                  </a:txBody>
                  <a:tcPr marL="12516" marR="12516" marT="12516" marB="12516" anchor="ctr">
                    <a:lnL>
                      <a:noFill/>
                    </a:lnL>
                    <a:lnR>
                      <a:noFill/>
                    </a:lnR>
                    <a:lnT>
                      <a:noFill/>
                    </a:lnT>
                    <a:lnB>
                      <a:noFill/>
                    </a:lnB>
                  </a:tcPr>
                </a:tc>
              </a:tr>
              <a:tr h="936104">
                <a:tc>
                  <a:txBody>
                    <a:bodyPr/>
                    <a:lstStyle/>
                    <a:p>
                      <a:pPr algn="ctr"/>
                      <a:endParaRPr lang="ca-ES" sz="1200"/>
                    </a:p>
                  </a:txBody>
                  <a:tcPr marL="12516" marR="12516" marT="12516" marB="12516" anchor="ctr">
                    <a:lnL>
                      <a:noFill/>
                    </a:lnL>
                    <a:lnR>
                      <a:noFill/>
                    </a:lnR>
                    <a:lnT>
                      <a:noFill/>
                    </a:lnT>
                    <a:lnB>
                      <a:noFill/>
                    </a:lnB>
                  </a:tcPr>
                </a:tc>
                <a:tc rowSpan="4">
                  <a:txBody>
                    <a:bodyPr/>
                    <a:lstStyle/>
                    <a:p>
                      <a:pPr algn="ctr"/>
                      <a:endParaRPr lang="ca-ES" sz="1200"/>
                    </a:p>
                  </a:txBody>
                  <a:tcPr marL="12516" marR="12516" marT="12516" marB="12516" anchor="ctr">
                    <a:lnL>
                      <a:noFill/>
                    </a:lnL>
                    <a:lnR>
                      <a:noFill/>
                    </a:lnR>
                    <a:lnT>
                      <a:noFill/>
                    </a:lnT>
                    <a:lnB>
                      <a:noFill/>
                    </a:lnB>
                  </a:tcPr>
                </a:tc>
                <a:tc>
                  <a:txBody>
                    <a:bodyPr/>
                    <a:lstStyle/>
                    <a:p>
                      <a:pPr algn="ctr"/>
                      <a:r>
                        <a:rPr lang="ca-ES" sz="1200" b="1" dirty="0">
                          <a:solidFill>
                            <a:schemeClr val="bg1"/>
                          </a:solidFill>
                          <a:latin typeface="Verdana"/>
                        </a:rPr>
                        <a:t>Sindical i revolucionari</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c>
                  <a:txBody>
                    <a:bodyPr/>
                    <a:lstStyle/>
                    <a:p>
                      <a:endParaRPr lang="ca-ES" dirty="0"/>
                    </a:p>
                  </a:txBody>
                  <a:tcPr marL="12516" marR="12516" marT="12516" marB="12516" anchor="ctr">
                    <a:lnL>
                      <a:noFill/>
                    </a:lnL>
                    <a:lnR>
                      <a:noFill/>
                    </a:lnR>
                    <a:lnT>
                      <a:noFill/>
                    </a:lnT>
                    <a:lnB>
                      <a:noFill/>
                    </a:lnB>
                  </a:tcPr>
                </a:tc>
                <a:tc gridSpan="2">
                  <a:txBody>
                    <a:bodyPr/>
                    <a:lstStyle/>
                    <a:p>
                      <a:pPr algn="ctr"/>
                      <a:r>
                        <a:rPr lang="ca-ES" sz="1200" b="1" dirty="0">
                          <a:solidFill>
                            <a:schemeClr val="bg1"/>
                          </a:solidFill>
                          <a:latin typeface="Verdana"/>
                        </a:rPr>
                        <a:t>ANARCOSINDICALISME</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c hMerge="1">
                  <a:txBody>
                    <a:bodyPr/>
                    <a:lstStyle/>
                    <a:p>
                      <a:endParaRPr lang="ca-ES" dirty="0"/>
                    </a:p>
                  </a:txBody>
                  <a:tcPr marL="12516" marR="12516" marT="12516" marB="12516" anchor="ctr">
                    <a:lnL>
                      <a:noFill/>
                    </a:lnL>
                    <a:lnR>
                      <a:noFill/>
                    </a:lnR>
                    <a:lnT>
                      <a:noFill/>
                    </a:lnT>
                    <a:lnB>
                      <a:noFill/>
                    </a:lnB>
                  </a:tcPr>
                </a:tc>
                <a:tc>
                  <a:txBody>
                    <a:bodyPr/>
                    <a:lstStyle/>
                    <a:p>
                      <a:endParaRPr lang="ca-ES" dirty="0"/>
                    </a:p>
                  </a:txBody>
                  <a:tcPr marL="12516" marR="12516" marT="12516" marB="12516" anchor="ctr">
                    <a:lnL>
                      <a:noFill/>
                    </a:lnL>
                    <a:lnR>
                      <a:noFill/>
                    </a:lnR>
                    <a:lnT>
                      <a:noFill/>
                    </a:lnT>
                    <a:lnB>
                      <a:noFill/>
                    </a:lnB>
                  </a:tcPr>
                </a:tc>
                <a:tc>
                  <a:txBody>
                    <a:bodyPr/>
                    <a:lstStyle/>
                    <a:p>
                      <a:pPr algn="ctr"/>
                      <a:r>
                        <a:rPr lang="ca-ES" sz="1200" b="1" dirty="0">
                          <a:solidFill>
                            <a:schemeClr val="bg1"/>
                          </a:solidFill>
                          <a:latin typeface="Verdana"/>
                        </a:rPr>
                        <a:t>Sindicats</a:t>
                      </a:r>
                      <a:br>
                        <a:rPr lang="ca-ES" sz="1200" b="1" dirty="0">
                          <a:solidFill>
                            <a:schemeClr val="bg1"/>
                          </a:solidFill>
                          <a:latin typeface="Verdana"/>
                        </a:rPr>
                      </a:br>
                      <a:r>
                        <a:rPr lang="ca-ES" sz="1200" b="1" dirty="0">
                          <a:solidFill>
                            <a:schemeClr val="bg1"/>
                          </a:solidFill>
                          <a:latin typeface="Verdana"/>
                        </a:rPr>
                        <a:t>anarquistes</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r>
              <a:tr h="504056">
                <a:tc>
                  <a:txBody>
                    <a:bodyPr/>
                    <a:lstStyle/>
                    <a:p>
                      <a:pPr algn="ctr"/>
                      <a:r>
                        <a:rPr lang="ca-ES" sz="1200" b="1" dirty="0">
                          <a:solidFill>
                            <a:schemeClr val="bg1"/>
                          </a:solidFill>
                          <a:latin typeface="Verdana"/>
                        </a:rPr>
                        <a:t>ANARQUISME</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c vMerge="1">
                  <a:txBody>
                    <a:bodyPr/>
                    <a:lstStyle/>
                    <a:p>
                      <a:endParaRPr lang="ca-ES"/>
                    </a:p>
                  </a:txBody>
                  <a:tcPr/>
                </a:tc>
                <a:tc rowSpan="2">
                  <a:txBody>
                    <a:bodyPr/>
                    <a:lstStyle/>
                    <a:p>
                      <a:endParaRPr lang="ca-ES"/>
                    </a:p>
                  </a:txBody>
                  <a:tcPr marL="12516" marR="12516" marT="12516" marB="12516" anchor="ctr">
                    <a:lnL>
                      <a:noFill/>
                    </a:lnL>
                    <a:lnR>
                      <a:noFill/>
                    </a:lnR>
                    <a:lnT>
                      <a:noFill/>
                    </a:lnT>
                    <a:lnB>
                      <a:noFill/>
                    </a:lnB>
                  </a:tcPr>
                </a:tc>
                <a:tc rowSpan="2">
                  <a:txBody>
                    <a:bodyPr/>
                    <a:lstStyle/>
                    <a:p>
                      <a:endParaRPr lang="ca-ES"/>
                    </a:p>
                  </a:txBody>
                  <a:tcPr marL="12516" marR="12516" marT="12516" marB="12516" anchor="ctr">
                    <a:lnL>
                      <a:noFill/>
                    </a:lnL>
                    <a:lnR>
                      <a:noFill/>
                    </a:lnR>
                    <a:lnT>
                      <a:noFill/>
                    </a:lnT>
                    <a:lnB>
                      <a:noFill/>
                    </a:lnB>
                  </a:tcPr>
                </a:tc>
                <a:tc rowSpan="2" gridSpan="2">
                  <a:txBody>
                    <a:bodyPr/>
                    <a:lstStyle/>
                    <a:p>
                      <a:endParaRPr lang="ca-ES"/>
                    </a:p>
                  </a:txBody>
                  <a:tcPr marL="12516" marR="12516" marT="12516" marB="12516" anchor="ctr">
                    <a:lnL>
                      <a:noFill/>
                    </a:lnL>
                    <a:lnR>
                      <a:noFill/>
                    </a:lnR>
                    <a:lnT>
                      <a:noFill/>
                    </a:lnT>
                    <a:lnB>
                      <a:noFill/>
                    </a:lnB>
                  </a:tcPr>
                </a:tc>
                <a:tc rowSpan="2" hMerge="1">
                  <a:txBody>
                    <a:bodyPr/>
                    <a:lstStyle/>
                    <a:p>
                      <a:endParaRPr lang="ca-ES"/>
                    </a:p>
                  </a:txBody>
                  <a:tcPr marL="12516" marR="12516" marT="12516" marB="12516" anchor="ctr">
                    <a:lnL>
                      <a:noFill/>
                    </a:lnL>
                    <a:lnR>
                      <a:noFill/>
                    </a:lnR>
                    <a:lnT>
                      <a:noFill/>
                    </a:lnT>
                    <a:lnB>
                      <a:noFill/>
                    </a:lnB>
                  </a:tcPr>
                </a:tc>
                <a:tc rowSpan="2">
                  <a:txBody>
                    <a:bodyPr/>
                    <a:lstStyle/>
                    <a:p>
                      <a:endParaRPr lang="ca-ES"/>
                    </a:p>
                  </a:txBody>
                  <a:tcPr marL="12516" marR="12516" marT="12516" marB="12516" anchor="ctr">
                    <a:lnL>
                      <a:noFill/>
                    </a:lnL>
                    <a:lnR>
                      <a:noFill/>
                    </a:lnR>
                    <a:lnT>
                      <a:noFill/>
                    </a:lnT>
                    <a:lnB>
                      <a:noFill/>
                    </a:lnB>
                  </a:tcPr>
                </a:tc>
                <a:tc rowSpan="2">
                  <a:txBody>
                    <a:bodyPr/>
                    <a:lstStyle/>
                    <a:p>
                      <a:endParaRPr lang="ca-ES"/>
                    </a:p>
                  </a:txBody>
                  <a:tcPr marL="12516" marR="12516" marT="12516" marB="12516" anchor="ctr">
                    <a:lnL>
                      <a:noFill/>
                    </a:lnL>
                    <a:lnR>
                      <a:noFill/>
                    </a:lnR>
                    <a:lnT>
                      <a:noFill/>
                    </a:lnT>
                    <a:lnB>
                      <a:noFill/>
                    </a:lnB>
                  </a:tcPr>
                </a:tc>
              </a:tr>
              <a:tr h="165804">
                <a:tc rowSpan="2">
                  <a:txBody>
                    <a:bodyPr/>
                    <a:lstStyle/>
                    <a:p>
                      <a:endParaRPr lang="ca-ES" dirty="0"/>
                    </a:p>
                  </a:txBody>
                  <a:tcPr marL="12516" marR="12516" marT="12516" marB="12516" anchor="ctr">
                    <a:lnL>
                      <a:noFill/>
                    </a:lnL>
                    <a:lnR>
                      <a:noFill/>
                    </a:lnR>
                    <a:lnT>
                      <a:noFill/>
                    </a:lnT>
                    <a:lnB>
                      <a:noFill/>
                    </a:lnB>
                  </a:tcPr>
                </a:tc>
                <a:tc vMerge="1">
                  <a:txBody>
                    <a:bodyPr/>
                    <a:lstStyle/>
                    <a:p>
                      <a:endParaRPr lang="ca-ES"/>
                    </a:p>
                  </a:txBody>
                  <a:tcPr/>
                </a:tc>
                <a:tc vMerge="1">
                  <a:txBody>
                    <a:bodyPr/>
                    <a:lstStyle/>
                    <a:p>
                      <a:endParaRPr lang="ca-ES"/>
                    </a:p>
                  </a:txBody>
                  <a:tcPr/>
                </a:tc>
                <a:tc vMerge="1">
                  <a:txBody>
                    <a:bodyPr/>
                    <a:lstStyle/>
                    <a:p>
                      <a:endParaRPr lang="ca-ES"/>
                    </a:p>
                  </a:txBody>
                  <a:tcPr/>
                </a:tc>
                <a:tc gridSpan="2" vMerge="1">
                  <a:txBody>
                    <a:bodyPr/>
                    <a:lstStyle/>
                    <a:p>
                      <a:endParaRPr lang="ca-ES"/>
                    </a:p>
                  </a:txBody>
                  <a:tcPr/>
                </a:tc>
                <a:tc hMerge="1" vMerge="1">
                  <a:txBody>
                    <a:bodyPr/>
                    <a:lstStyle/>
                    <a:p>
                      <a:endParaRPr lang="ca-ES"/>
                    </a:p>
                  </a:txBody>
                  <a:tcPr/>
                </a:tc>
                <a:tc vMerge="1">
                  <a:txBody>
                    <a:bodyPr/>
                    <a:lstStyle/>
                    <a:p>
                      <a:endParaRPr lang="ca-ES"/>
                    </a:p>
                  </a:txBody>
                  <a:tcPr/>
                </a:tc>
                <a:tc vMerge="1">
                  <a:txBody>
                    <a:bodyPr/>
                    <a:lstStyle/>
                    <a:p>
                      <a:endParaRPr lang="ca-ES"/>
                    </a:p>
                  </a:txBody>
                  <a:tcPr/>
                </a:tc>
              </a:tr>
              <a:tr h="698292">
                <a:tc vMerge="1">
                  <a:txBody>
                    <a:bodyPr/>
                    <a:lstStyle/>
                    <a:p>
                      <a:pPr algn="ctr"/>
                      <a:endParaRPr lang="ca-ES" sz="1200"/>
                    </a:p>
                  </a:txBody>
                  <a:tcPr marL="12516" marR="12516" marT="12516" marB="12516" anchor="ctr">
                    <a:lnL>
                      <a:noFill/>
                    </a:lnL>
                    <a:lnR>
                      <a:noFill/>
                    </a:lnR>
                    <a:lnT>
                      <a:noFill/>
                    </a:lnT>
                    <a:lnB>
                      <a:noFill/>
                    </a:lnB>
                  </a:tcPr>
                </a:tc>
                <a:tc vMerge="1">
                  <a:txBody>
                    <a:bodyPr/>
                    <a:lstStyle/>
                    <a:p>
                      <a:endParaRPr lang="ca-ES"/>
                    </a:p>
                  </a:txBody>
                  <a:tcPr/>
                </a:tc>
                <a:tc>
                  <a:txBody>
                    <a:bodyPr/>
                    <a:lstStyle/>
                    <a:p>
                      <a:pPr algn="ctr"/>
                      <a:r>
                        <a:rPr lang="ca-ES" sz="1200" b="1" dirty="0">
                          <a:solidFill>
                            <a:schemeClr val="bg1"/>
                          </a:solidFill>
                          <a:latin typeface="Verdana"/>
                        </a:rPr>
                        <a:t>Individualista i radical</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c>
                  <a:txBody>
                    <a:bodyPr/>
                    <a:lstStyle/>
                    <a:p>
                      <a:endParaRPr lang="ca-ES"/>
                    </a:p>
                  </a:txBody>
                  <a:tcPr marL="12516" marR="12516" marT="12516" marB="12516" anchor="ctr">
                    <a:lnL>
                      <a:noFill/>
                    </a:lnL>
                    <a:lnR>
                      <a:noFill/>
                    </a:lnR>
                    <a:lnT>
                      <a:noFill/>
                    </a:lnT>
                    <a:lnB>
                      <a:noFill/>
                    </a:lnB>
                  </a:tcPr>
                </a:tc>
                <a:tc gridSpan="2">
                  <a:txBody>
                    <a:bodyPr/>
                    <a:lstStyle/>
                    <a:p>
                      <a:pPr algn="ctr"/>
                      <a:r>
                        <a:rPr lang="ca-ES" sz="1200" b="1" dirty="0">
                          <a:solidFill>
                            <a:schemeClr val="bg1"/>
                          </a:solidFill>
                          <a:latin typeface="Verdana"/>
                        </a:rPr>
                        <a:t>ANARCOCOMUNISME</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c hMerge="1">
                  <a:txBody>
                    <a:bodyPr/>
                    <a:lstStyle/>
                    <a:p>
                      <a:endParaRPr lang="ca-ES"/>
                    </a:p>
                  </a:txBody>
                  <a:tcPr marL="12516" marR="12516" marT="12516" marB="12516" anchor="ctr">
                    <a:lnL>
                      <a:noFill/>
                    </a:lnL>
                    <a:lnR>
                      <a:noFill/>
                    </a:lnR>
                    <a:lnT>
                      <a:noFill/>
                    </a:lnT>
                    <a:lnB>
                      <a:noFill/>
                    </a:lnB>
                  </a:tcPr>
                </a:tc>
                <a:tc>
                  <a:txBody>
                    <a:bodyPr/>
                    <a:lstStyle/>
                    <a:p>
                      <a:endParaRPr lang="ca-ES"/>
                    </a:p>
                  </a:txBody>
                  <a:tcPr marL="12516" marR="12516" marT="12516" marB="12516" anchor="ctr">
                    <a:lnL>
                      <a:noFill/>
                    </a:lnL>
                    <a:lnR>
                      <a:noFill/>
                    </a:lnR>
                    <a:lnT>
                      <a:noFill/>
                    </a:lnT>
                    <a:lnB>
                      <a:noFill/>
                    </a:lnB>
                  </a:tcPr>
                </a:tc>
                <a:tc>
                  <a:txBody>
                    <a:bodyPr/>
                    <a:lstStyle/>
                    <a:p>
                      <a:pPr algn="ctr"/>
                      <a:r>
                        <a:rPr lang="ca-ES" sz="1200" b="1" dirty="0">
                          <a:solidFill>
                            <a:schemeClr val="bg1"/>
                          </a:solidFill>
                          <a:latin typeface="Verdana"/>
                        </a:rPr>
                        <a:t>Propaganda pel fet</a:t>
                      </a:r>
                      <a:endParaRPr lang="ca-ES" sz="1200" dirty="0">
                        <a:solidFill>
                          <a:schemeClr val="bg1"/>
                        </a:solidFill>
                      </a:endParaRPr>
                    </a:p>
                  </a:txBody>
                  <a:tcPr marL="12516" marR="12516" marT="12516" marB="12516" anchor="ctr">
                    <a:lnL>
                      <a:noFill/>
                    </a:lnL>
                    <a:lnR>
                      <a:noFill/>
                    </a:lnR>
                    <a:lnT>
                      <a:noFill/>
                    </a:lnT>
                    <a:lnB>
                      <a:noFill/>
                    </a:lnB>
                    <a:solidFill>
                      <a:srgbClr val="000000"/>
                    </a:solidFill>
                  </a:tcPr>
                </a:tc>
              </a:tr>
            </a:tbl>
          </a:graphicData>
        </a:graphic>
      </p:graphicFrame>
      <p:sp>
        <p:nvSpPr>
          <p:cNvPr id="4" name="3 Marcador de pie de página"/>
          <p:cNvSpPr>
            <a:spLocks noGrp="1"/>
          </p:cNvSpPr>
          <p:nvPr>
            <p:ph type="ftr" sz="quarter" idx="11"/>
          </p:nvPr>
        </p:nvSpPr>
        <p:spPr/>
        <p:txBody>
          <a:bodyPr/>
          <a:lstStyle/>
          <a:p>
            <a:r>
              <a:rPr lang="ca-ES"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12</a:t>
            </a:fld>
            <a:endParaRPr lang="ca-ES"/>
          </a:p>
        </p:txBody>
      </p:sp>
      <p:pic>
        <p:nvPicPr>
          <p:cNvPr id="1026" name="Picture 2" descr="../images/fletxa8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43" y="5610600"/>
            <a:ext cx="588843" cy="4416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373" y="5940953"/>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457" y="4500354"/>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s/fletxa8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7743" y="4365104"/>
            <a:ext cx="675277" cy="4895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014" y="5833822"/>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373" y="3051197"/>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3781" y="1700808"/>
            <a:ext cx="642802" cy="492359"/>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781" y="2924944"/>
            <a:ext cx="615677" cy="471582"/>
          </a:xfrm>
          <a:prstGeom prst="rect">
            <a:avLst/>
          </a:prstGeom>
        </p:spPr>
      </p:pic>
      <p:pic>
        <p:nvPicPr>
          <p:cNvPr id="25" name="Picture 11"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457" y="1837449"/>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430" y="1837448"/>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9" y="3051196"/>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images/fletx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734" y="4387543"/>
            <a:ext cx="219075" cy="219075"/>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9442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solidFill>
                  <a:schemeClr val="bg1"/>
                </a:solidFill>
              </a:rPr>
              <a:t>Tercer </a:t>
            </a:r>
            <a:r>
              <a:rPr lang="es-ES" dirty="0" err="1" smtClean="0">
                <a:solidFill>
                  <a:schemeClr val="bg1"/>
                </a:solidFill>
              </a:rPr>
              <a:t>apartat</a:t>
            </a:r>
            <a:r>
              <a:rPr lang="es-ES" dirty="0" smtClean="0">
                <a:solidFill>
                  <a:schemeClr val="bg1"/>
                </a:solidFill>
              </a:rPr>
              <a:t/>
            </a:r>
            <a:br>
              <a:rPr lang="es-ES" dirty="0" smtClean="0">
                <a:solidFill>
                  <a:schemeClr val="bg1"/>
                </a:solidFill>
              </a:rPr>
            </a:br>
            <a:r>
              <a:rPr lang="es-ES" dirty="0" smtClean="0">
                <a:solidFill>
                  <a:schemeClr val="bg1"/>
                </a:solidFill>
              </a:rPr>
              <a:t/>
            </a:r>
            <a:br>
              <a:rPr lang="es-ES" dirty="0" smtClean="0">
                <a:solidFill>
                  <a:schemeClr val="bg1"/>
                </a:solidFill>
              </a:rPr>
            </a:br>
            <a:r>
              <a:rPr lang="es-ES" b="1" dirty="0" smtClean="0">
                <a:solidFill>
                  <a:schemeClr val="bg1"/>
                </a:solidFill>
              </a:rPr>
              <a:t>EL MOVIMENT OBRER</a:t>
            </a:r>
            <a:endParaRPr lang="ca-ES" b="1" dirty="0">
              <a:solidFill>
                <a:schemeClr val="bg1"/>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6990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El </a:t>
            </a:r>
            <a:r>
              <a:rPr lang="es-ES" dirty="0" err="1" smtClean="0"/>
              <a:t>moviment</a:t>
            </a:r>
            <a:r>
              <a:rPr lang="es-ES" dirty="0" smtClean="0"/>
              <a:t> </a:t>
            </a:r>
            <a:r>
              <a:rPr lang="es-ES" dirty="0" err="1" smtClean="0"/>
              <a:t>obrer</a:t>
            </a:r>
            <a:r>
              <a:rPr lang="es-ES" dirty="0" smtClean="0"/>
              <a:t> (1)</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53" y="1061739"/>
            <a:ext cx="4443916" cy="2655293"/>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14</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061740"/>
            <a:ext cx="4159191" cy="2664296"/>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53" y="3688986"/>
            <a:ext cx="4444863" cy="2714625"/>
          </a:xfrm>
          <a:prstGeom prst="rect">
            <a:avLst/>
          </a:prstGeom>
        </p:spPr>
      </p:pic>
      <p:pic>
        <p:nvPicPr>
          <p:cNvPr id="10" name="10 Marcador de contenid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3709298"/>
            <a:ext cx="4159191" cy="2694314"/>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111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ES" sz="4000" dirty="0" smtClean="0"/>
              <a:t>El </a:t>
            </a:r>
            <a:r>
              <a:rPr lang="es-ES" sz="4000" dirty="0" err="1" smtClean="0"/>
              <a:t>moviment</a:t>
            </a:r>
            <a:r>
              <a:rPr lang="es-ES" sz="4000" dirty="0" smtClean="0"/>
              <a:t> </a:t>
            </a:r>
            <a:r>
              <a:rPr lang="es-ES" sz="4000" dirty="0" err="1" smtClean="0"/>
              <a:t>obrer</a:t>
            </a:r>
            <a:r>
              <a:rPr lang="es-ES" sz="4000" dirty="0" smtClean="0"/>
              <a:t> (2)</a:t>
            </a:r>
            <a:endParaRPr lang="ca-ES" sz="4000"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9" y="1268758"/>
            <a:ext cx="3816424" cy="2454001"/>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15</a:t>
            </a:fld>
            <a:endParaRPr lang="ca-ES"/>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92" y="3722759"/>
            <a:ext cx="3816424" cy="2531874"/>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716810"/>
            <a:ext cx="4018718" cy="2537823"/>
          </a:xfrm>
          <a:prstGeom prst="rect">
            <a:avLst/>
          </a:prstGeom>
        </p:spPr>
      </p:pic>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6616" y="1268758"/>
            <a:ext cx="4022094" cy="2454001"/>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701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a:t>
            </a:r>
            <a:r>
              <a:rPr lang="es-ES" dirty="0" err="1" smtClean="0"/>
              <a:t>Internacionals</a:t>
            </a:r>
            <a:r>
              <a:rPr lang="es-ES" dirty="0" smtClean="0"/>
              <a:t> </a:t>
            </a:r>
            <a:r>
              <a:rPr lang="es-ES" dirty="0" err="1" smtClean="0"/>
              <a:t>Obreres</a:t>
            </a:r>
            <a:endParaRPr lang="ca-ES" dirty="0"/>
          </a:p>
        </p:txBody>
      </p:sp>
      <p:sp>
        <p:nvSpPr>
          <p:cNvPr id="3" name="2 Marcador de texto"/>
          <p:cNvSpPr>
            <a:spLocks noGrp="1"/>
          </p:cNvSpPr>
          <p:nvPr>
            <p:ph type="body" idx="1"/>
          </p:nvPr>
        </p:nvSpPr>
        <p:spPr/>
        <p:txBody>
          <a:bodyPr/>
          <a:lstStyle/>
          <a:p>
            <a:pPr algn="ctr"/>
            <a:r>
              <a:rPr lang="es-ES" dirty="0" smtClean="0">
                <a:solidFill>
                  <a:srgbClr val="FF0000"/>
                </a:solidFill>
              </a:rPr>
              <a:t>La Primera Internacional</a:t>
            </a:r>
            <a:endParaRPr lang="ca-ES" dirty="0">
              <a:solidFill>
                <a:srgbClr val="FF0000"/>
              </a:solidFill>
            </a:endParaRPr>
          </a:p>
        </p:txBody>
      </p:sp>
      <p:pic>
        <p:nvPicPr>
          <p:cNvPr id="9" name="8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492896"/>
            <a:ext cx="4040188" cy="3312368"/>
          </a:xfrm>
        </p:spPr>
      </p:pic>
      <p:sp>
        <p:nvSpPr>
          <p:cNvPr id="5" name="4 Marcador de texto"/>
          <p:cNvSpPr>
            <a:spLocks noGrp="1"/>
          </p:cNvSpPr>
          <p:nvPr>
            <p:ph type="body" sz="quarter" idx="3"/>
          </p:nvPr>
        </p:nvSpPr>
        <p:spPr/>
        <p:txBody>
          <a:bodyPr/>
          <a:lstStyle/>
          <a:p>
            <a:pPr algn="ctr"/>
            <a:r>
              <a:rPr lang="es-ES" dirty="0" smtClean="0">
                <a:solidFill>
                  <a:srgbClr val="FF0000"/>
                </a:solidFill>
              </a:rPr>
              <a:t>La </a:t>
            </a:r>
            <a:r>
              <a:rPr lang="es-ES" dirty="0" err="1" smtClean="0">
                <a:solidFill>
                  <a:srgbClr val="FF0000"/>
                </a:solidFill>
              </a:rPr>
              <a:t>Segona</a:t>
            </a:r>
            <a:r>
              <a:rPr lang="es-ES" dirty="0" smtClean="0">
                <a:solidFill>
                  <a:srgbClr val="FF0000"/>
                </a:solidFill>
              </a:rPr>
              <a:t> Internacional</a:t>
            </a:r>
            <a:endParaRPr lang="ca-ES" dirty="0">
              <a:solidFill>
                <a:srgbClr val="FF0000"/>
              </a:solidFill>
            </a:endParaRPr>
          </a:p>
        </p:txBody>
      </p:sp>
      <p:pic>
        <p:nvPicPr>
          <p:cNvPr id="10" name="9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4008" y="2492896"/>
            <a:ext cx="4041775" cy="3297690"/>
          </a:xfrm>
        </p:spPr>
      </p:pic>
      <p:sp>
        <p:nvSpPr>
          <p:cNvPr id="7" name="6 Marcador de pie de página"/>
          <p:cNvSpPr>
            <a:spLocks noGrp="1"/>
          </p:cNvSpPr>
          <p:nvPr>
            <p:ph type="ftr" sz="quarter" idx="11"/>
          </p:nvPr>
        </p:nvSpPr>
        <p:spPr/>
        <p:txBody>
          <a:bodyPr/>
          <a:lstStyle/>
          <a:p>
            <a:r>
              <a:rPr lang="it-IT" smtClean="0"/>
              <a:t>EL MOVIMENT OBRER</a:t>
            </a:r>
            <a:endParaRPr lang="ca-ES"/>
          </a:p>
        </p:txBody>
      </p:sp>
      <p:sp>
        <p:nvSpPr>
          <p:cNvPr id="8" name="7 Marcador de número de diapositiva"/>
          <p:cNvSpPr>
            <a:spLocks noGrp="1"/>
          </p:cNvSpPr>
          <p:nvPr>
            <p:ph type="sldNum" sz="quarter" idx="12"/>
          </p:nvPr>
        </p:nvSpPr>
        <p:spPr/>
        <p:txBody>
          <a:bodyPr/>
          <a:lstStyle/>
          <a:p>
            <a:fld id="{F1920503-B188-419A-B0A9-C823803BFE55}" type="slidenum">
              <a:rPr lang="ca-ES" smtClean="0"/>
              <a:t>16</a:t>
            </a:fld>
            <a:endParaRPr lang="ca-ES"/>
          </a:p>
        </p:txBody>
      </p:sp>
      <p:sp>
        <p:nvSpPr>
          <p:cNvPr id="4" name="3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6067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del</a:t>
            </a:r>
            <a:br>
              <a:rPr lang="es-ES" dirty="0" smtClean="0"/>
            </a:br>
            <a:r>
              <a:rPr lang="es-ES" dirty="0" err="1" smtClean="0"/>
              <a:t>moviment</a:t>
            </a:r>
            <a:r>
              <a:rPr lang="es-ES" dirty="0" smtClean="0"/>
              <a:t> </a:t>
            </a:r>
            <a:r>
              <a:rPr lang="es-ES" dirty="0" err="1" smtClean="0"/>
              <a:t>obrer</a:t>
            </a:r>
            <a:r>
              <a:rPr lang="es-ES" dirty="0" smtClean="0"/>
              <a:t>? </a:t>
            </a:r>
            <a:endParaRPr lang="ca-ES" dirty="0"/>
          </a:p>
        </p:txBody>
      </p:sp>
      <p:sp>
        <p:nvSpPr>
          <p:cNvPr id="3" name="2 Marcador de contenido"/>
          <p:cNvSpPr>
            <a:spLocks noGrp="1"/>
          </p:cNvSpPr>
          <p:nvPr>
            <p:ph idx="1"/>
          </p:nvPr>
        </p:nvSpPr>
        <p:spPr>
          <a:solidFill>
            <a:schemeClr val="accent4">
              <a:lumMod val="20000"/>
              <a:lumOff val="80000"/>
            </a:schemeClr>
          </a:solidFill>
        </p:spPr>
        <p:txBody>
          <a:bodyPr>
            <a:normAutofit fontScale="92500" lnSpcReduction="20000"/>
          </a:bodyPr>
          <a:lstStyle/>
          <a:p>
            <a:r>
              <a:rPr lang="es-ES" dirty="0" smtClean="0"/>
              <a:t>Enuncia les </a:t>
            </a:r>
            <a:r>
              <a:rPr lang="es-ES" dirty="0" err="1" smtClean="0"/>
              <a:t>principals</a:t>
            </a:r>
            <a:r>
              <a:rPr lang="es-ES" dirty="0" smtClean="0"/>
              <a:t> </a:t>
            </a:r>
            <a:r>
              <a:rPr lang="es-ES" dirty="0" err="1" smtClean="0"/>
              <a:t>característiques</a:t>
            </a:r>
            <a:r>
              <a:rPr lang="es-ES" dirty="0" smtClean="0"/>
              <a:t> de les </a:t>
            </a:r>
            <a:r>
              <a:rPr lang="es-ES" dirty="0" err="1" smtClean="0"/>
              <a:t>condicions</a:t>
            </a:r>
            <a:r>
              <a:rPr lang="es-ES" dirty="0" smtClean="0"/>
              <a:t> de vida del </a:t>
            </a:r>
            <a:r>
              <a:rPr lang="es-ES" dirty="0" err="1" smtClean="0"/>
              <a:t>món</a:t>
            </a:r>
            <a:r>
              <a:rPr lang="es-ES" dirty="0" smtClean="0"/>
              <a:t> </a:t>
            </a:r>
            <a:r>
              <a:rPr lang="es-ES" dirty="0" err="1" smtClean="0"/>
              <a:t>obrer</a:t>
            </a:r>
            <a:r>
              <a:rPr lang="es-ES" dirty="0" smtClean="0"/>
              <a:t> a </a:t>
            </a:r>
            <a:r>
              <a:rPr lang="es-ES" dirty="0" err="1" smtClean="0"/>
              <a:t>mitjan</a:t>
            </a:r>
            <a:r>
              <a:rPr lang="es-ES" dirty="0" smtClean="0"/>
              <a:t> </a:t>
            </a:r>
            <a:r>
              <a:rPr lang="es-ES" dirty="0" err="1" smtClean="0"/>
              <a:t>segle</a:t>
            </a:r>
            <a:r>
              <a:rPr lang="es-ES" dirty="0" smtClean="0"/>
              <a:t> XIX.</a:t>
            </a:r>
          </a:p>
          <a:p>
            <a:r>
              <a:rPr lang="es-ES" dirty="0" smtClean="0"/>
              <a:t>En </a:t>
            </a:r>
            <a:r>
              <a:rPr lang="es-ES" dirty="0" err="1" smtClean="0"/>
              <a:t>què</a:t>
            </a:r>
            <a:r>
              <a:rPr lang="es-ES" dirty="0" smtClean="0"/>
              <a:t> van consistir el </a:t>
            </a:r>
            <a:r>
              <a:rPr lang="es-ES" dirty="0" err="1" smtClean="0"/>
              <a:t>ludisme</a:t>
            </a:r>
            <a:r>
              <a:rPr lang="es-ES" dirty="0" smtClean="0"/>
              <a:t> i el </a:t>
            </a:r>
            <a:r>
              <a:rPr lang="es-ES" dirty="0" err="1" smtClean="0"/>
              <a:t>cartisme</a:t>
            </a:r>
            <a:r>
              <a:rPr lang="es-ES" dirty="0" smtClean="0"/>
              <a:t>?</a:t>
            </a:r>
          </a:p>
          <a:p>
            <a:r>
              <a:rPr lang="es-ES" dirty="0" err="1" smtClean="0"/>
              <a:t>Quines</a:t>
            </a:r>
            <a:r>
              <a:rPr lang="es-ES" dirty="0" smtClean="0"/>
              <a:t> idees </a:t>
            </a:r>
            <a:r>
              <a:rPr lang="es-ES" dirty="0" err="1" smtClean="0"/>
              <a:t>defensaven</a:t>
            </a:r>
            <a:r>
              <a:rPr lang="es-ES" dirty="0" smtClean="0"/>
              <a:t> Robert Owen i Pierre-Joseph </a:t>
            </a:r>
            <a:r>
              <a:rPr lang="es-ES" dirty="0" err="1" smtClean="0"/>
              <a:t>Proudhon</a:t>
            </a:r>
            <a:r>
              <a:rPr lang="es-ES" dirty="0" smtClean="0"/>
              <a:t>? En </a:t>
            </a:r>
            <a:r>
              <a:rPr lang="es-ES" dirty="0" err="1" smtClean="0"/>
              <a:t>què</a:t>
            </a:r>
            <a:r>
              <a:rPr lang="es-ES" dirty="0" smtClean="0"/>
              <a:t> es </a:t>
            </a:r>
            <a:r>
              <a:rPr lang="es-ES" dirty="0" err="1" smtClean="0"/>
              <a:t>diferenciaven</a:t>
            </a:r>
            <a:r>
              <a:rPr lang="es-ES" dirty="0" smtClean="0"/>
              <a:t> </a:t>
            </a:r>
            <a:r>
              <a:rPr lang="es-ES" dirty="0" err="1" smtClean="0"/>
              <a:t>amb</a:t>
            </a:r>
            <a:r>
              <a:rPr lang="es-ES" dirty="0" smtClean="0"/>
              <a:t> el </a:t>
            </a:r>
            <a:r>
              <a:rPr lang="es-ES" dirty="0" err="1" smtClean="0"/>
              <a:t>pensament</a:t>
            </a:r>
            <a:r>
              <a:rPr lang="es-ES" dirty="0" smtClean="0"/>
              <a:t> de Karl Marx?</a:t>
            </a:r>
          </a:p>
          <a:p>
            <a:r>
              <a:rPr lang="es-ES" dirty="0" err="1" smtClean="0"/>
              <a:t>Què</a:t>
            </a:r>
            <a:r>
              <a:rPr lang="es-ES" dirty="0" smtClean="0"/>
              <a:t> </a:t>
            </a:r>
            <a:r>
              <a:rPr lang="es-ES" dirty="0" err="1" smtClean="0"/>
              <a:t>tenen</a:t>
            </a:r>
            <a:r>
              <a:rPr lang="es-ES" dirty="0" smtClean="0"/>
              <a:t> en </a:t>
            </a:r>
            <a:r>
              <a:rPr lang="es-ES" dirty="0" err="1" smtClean="0"/>
              <a:t>comú</a:t>
            </a:r>
            <a:r>
              <a:rPr lang="es-ES" dirty="0" smtClean="0"/>
              <a:t> el </a:t>
            </a:r>
            <a:r>
              <a:rPr lang="es-ES" dirty="0" err="1" smtClean="0"/>
              <a:t>socialisme</a:t>
            </a:r>
            <a:r>
              <a:rPr lang="es-ES" dirty="0" smtClean="0"/>
              <a:t> i </a:t>
            </a:r>
            <a:r>
              <a:rPr lang="es-ES" dirty="0" err="1" smtClean="0"/>
              <a:t>l’anarquisme</a:t>
            </a:r>
            <a:r>
              <a:rPr lang="es-ES" dirty="0" smtClean="0"/>
              <a:t>? En </a:t>
            </a:r>
            <a:r>
              <a:rPr lang="es-ES" dirty="0" err="1" smtClean="0"/>
              <a:t>què</a:t>
            </a:r>
            <a:r>
              <a:rPr lang="es-ES" dirty="0" smtClean="0"/>
              <a:t> discrepen?</a:t>
            </a:r>
          </a:p>
          <a:p>
            <a:r>
              <a:rPr lang="es-ES" dirty="0" err="1" smtClean="0"/>
              <a:t>Quines</a:t>
            </a:r>
            <a:r>
              <a:rPr lang="es-ES" dirty="0" smtClean="0"/>
              <a:t> </a:t>
            </a:r>
            <a:r>
              <a:rPr lang="es-ES" dirty="0" err="1" smtClean="0"/>
              <a:t>són</a:t>
            </a:r>
            <a:r>
              <a:rPr lang="es-ES" dirty="0" smtClean="0"/>
              <a:t> les </a:t>
            </a:r>
            <a:r>
              <a:rPr lang="es-ES" dirty="0" err="1" smtClean="0"/>
              <a:t>diferències</a:t>
            </a:r>
            <a:r>
              <a:rPr lang="es-ES" dirty="0" smtClean="0"/>
              <a:t> </a:t>
            </a:r>
            <a:r>
              <a:rPr lang="es-ES" dirty="0" err="1" smtClean="0"/>
              <a:t>bàsiques</a:t>
            </a:r>
            <a:r>
              <a:rPr lang="es-ES" dirty="0" smtClean="0"/>
              <a:t> entre la Primera i la </a:t>
            </a:r>
            <a:r>
              <a:rPr lang="es-ES" dirty="0" err="1" smtClean="0"/>
              <a:t>Segona</a:t>
            </a:r>
            <a:r>
              <a:rPr lang="es-ES" dirty="0" smtClean="0"/>
              <a:t> Internacional?</a:t>
            </a:r>
          </a:p>
          <a:p>
            <a:pPr marL="0" indent="0">
              <a:buNone/>
            </a:pPr>
            <a:endParaRPr lang="es-ES" dirty="0" smtClean="0"/>
          </a:p>
          <a:p>
            <a:endParaRPr lang="es-ES" dirty="0" smtClean="0"/>
          </a:p>
        </p:txBody>
      </p:sp>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17</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34675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Les </a:t>
            </a:r>
            <a:r>
              <a:rPr lang="es-ES" dirty="0" err="1" smtClean="0"/>
              <a:t>teories</a:t>
            </a:r>
            <a:r>
              <a:rPr lang="es-ES" dirty="0" smtClean="0"/>
              <a:t> </a:t>
            </a:r>
            <a:r>
              <a:rPr lang="es-ES" dirty="0" err="1" smtClean="0"/>
              <a:t>socialistes</a:t>
            </a:r>
            <a:endParaRPr lang="ca-ES" dirty="0"/>
          </a:p>
        </p:txBody>
      </p:sp>
      <p:sp>
        <p:nvSpPr>
          <p:cNvPr id="3" name="2 Marcador de contenido"/>
          <p:cNvSpPr>
            <a:spLocks noGrp="1"/>
          </p:cNvSpPr>
          <p:nvPr>
            <p:ph idx="1"/>
          </p:nvPr>
        </p:nvSpPr>
        <p:spPr>
          <a:xfrm>
            <a:off x="457200" y="1628800"/>
            <a:ext cx="8229600" cy="4752528"/>
          </a:xfrm>
        </p:spPr>
        <p:txBody>
          <a:bodyPr>
            <a:normAutofit fontScale="55000" lnSpcReduction="20000"/>
          </a:bodyPr>
          <a:lstStyle/>
          <a:p>
            <a:r>
              <a:rPr lang="ca-ES" b="1" dirty="0"/>
              <a:t>Les teories socialistes apareixen en el segle XIX com a resposta als principis liberals i al sistema burgès-capitalista.</a:t>
            </a:r>
            <a:endParaRPr lang="ca-ES" dirty="0"/>
          </a:p>
          <a:p>
            <a:r>
              <a:rPr lang="ca-ES" b="1" dirty="0" err="1"/>
              <a:t>Paral.lelament</a:t>
            </a:r>
            <a:r>
              <a:rPr lang="ca-ES" b="1" dirty="0"/>
              <a:t> a l'organització dels obrers, es van començar a difondre, entre 1820 i 1830, les primeres reflexions </a:t>
            </a:r>
            <a:r>
              <a:rPr lang="ca-ES" b="1" dirty="0" err="1"/>
              <a:t>d'intel.lectuals</a:t>
            </a:r>
            <a:r>
              <a:rPr lang="ca-ES" b="1" dirty="0"/>
              <a:t> que criticaven les contradiccions de la industrialització i les injustícies del capitalisme, i que formulaven models alternatius centrats en </a:t>
            </a:r>
            <a:r>
              <a:rPr lang="ca-ES" b="1" dirty="0" err="1"/>
              <a:t>l'igualitarisme</a:t>
            </a:r>
            <a:r>
              <a:rPr lang="ca-ES" b="1" dirty="0"/>
              <a:t> i la solidaritat.</a:t>
            </a:r>
            <a:endParaRPr lang="ca-ES" dirty="0"/>
          </a:p>
          <a:p>
            <a:r>
              <a:rPr lang="ca-ES" b="1" dirty="0"/>
              <a:t>Aquest va ser l'inici de les teories que van proporcionar una base ideològica a les reivindicacions dels treballadors. Primer el socialisme utòpic i, després, i sobretot, el marxisme i l'anarquisme donaran noves idees socials per a lluitar per un món més just, concretat en la societat sense classes.</a:t>
            </a:r>
            <a:endParaRPr lang="ca-ES" dirty="0"/>
          </a:p>
          <a:p>
            <a:r>
              <a:rPr lang="ca-ES" b="1" dirty="0"/>
              <a:t>Les discrepàncies ideològiques obriran el ventall d'opcions, tant en el marxisme (comunisme, socialdemocràcia), com en l'anarquisme (anarcocomunisme, anarcosindicalisme).</a:t>
            </a:r>
            <a:endParaRPr lang="ca-ES" dirty="0"/>
          </a:p>
          <a:p>
            <a:r>
              <a:rPr lang="ca-ES" b="1" dirty="0"/>
              <a:t>Les teories socialistes es canalitzaran a través dels sindicats, dels partits polítics i de múltiples manifestacions obreres</a:t>
            </a:r>
            <a:r>
              <a:rPr lang="ca-ES" b="1" dirty="0" smtClean="0"/>
              <a:t>.</a:t>
            </a:r>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dirty="0"/>
          </a:p>
        </p:txBody>
      </p:sp>
      <p:sp>
        <p:nvSpPr>
          <p:cNvPr id="4" name="3 Marcador de pie de página"/>
          <p:cNvSpPr>
            <a:spLocks noGrp="1"/>
          </p:cNvSpPr>
          <p:nvPr>
            <p:ph type="ftr" sz="quarter" idx="11"/>
          </p:nvPr>
        </p:nvSpPr>
        <p:spPr/>
        <p:txBody>
          <a:bodyPr/>
          <a:lstStyle/>
          <a:p>
            <a:r>
              <a:rPr lang="it-IT" smtClean="0"/>
              <a:t>EL MOVIMENT OBRER</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14008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El </a:t>
            </a:r>
            <a:r>
              <a:rPr lang="es-ES" dirty="0" err="1" smtClean="0"/>
              <a:t>moviment</a:t>
            </a:r>
            <a:r>
              <a:rPr lang="es-ES" dirty="0" smtClean="0"/>
              <a:t> </a:t>
            </a:r>
            <a:r>
              <a:rPr lang="es-ES" dirty="0" err="1" smtClean="0"/>
              <a:t>obrer</a:t>
            </a:r>
            <a:endParaRPr lang="ca-ES" dirty="0"/>
          </a:p>
        </p:txBody>
      </p:sp>
      <p:sp>
        <p:nvSpPr>
          <p:cNvPr id="3" name="2 Marcador de contenido"/>
          <p:cNvSpPr>
            <a:spLocks noGrp="1"/>
          </p:cNvSpPr>
          <p:nvPr>
            <p:ph idx="1"/>
          </p:nvPr>
        </p:nvSpPr>
        <p:spPr>
          <a:xfrm>
            <a:off x="457200" y="1628800"/>
            <a:ext cx="8229600" cy="4752528"/>
          </a:xfrm>
        </p:spPr>
        <p:txBody>
          <a:bodyPr>
            <a:normAutofit fontScale="62500" lnSpcReduction="20000"/>
          </a:bodyPr>
          <a:lstStyle/>
          <a:p>
            <a:r>
              <a:rPr lang="ca-ES" b="1" dirty="0"/>
              <a:t>El moviment obrer es va anar configurant com la resposta de la classe treballadora als problemes provocats per la industrialització i el capitalisme. Mitjançant un llarg procés de lluita, en què es va adquirir la consciència </a:t>
            </a:r>
            <a:r>
              <a:rPr lang="ca-ES" b="1" dirty="0" err="1"/>
              <a:t>col.lectiva</a:t>
            </a:r>
            <a:r>
              <a:rPr lang="ca-ES" b="1" dirty="0"/>
              <a:t> de pertànyer a una classe amb interessos comuns, es van anar manifestant diverses formes de protesta i reivindicació, tant a nivell nacional com a nivell internacional.</a:t>
            </a:r>
            <a:endParaRPr lang="ca-ES" dirty="0"/>
          </a:p>
          <a:p>
            <a:r>
              <a:rPr lang="ca-ES" b="1" dirty="0"/>
              <a:t>Primer d'una manera espontània (ludisme) i després de forma organitzada (sindicats, partits polítics socialistes), els obrers van fer sentir les seves reivindicacions, per tal de millorar les seves condicions de vida i de treball, no gens bones.</a:t>
            </a:r>
            <a:endParaRPr lang="ca-ES" dirty="0"/>
          </a:p>
          <a:p>
            <a:r>
              <a:rPr lang="ca-ES" b="1" dirty="0"/>
              <a:t>Les teories </a:t>
            </a:r>
            <a:r>
              <a:rPr lang="ca-ES" b="1" dirty="0" err="1"/>
              <a:t>socialites</a:t>
            </a:r>
            <a:r>
              <a:rPr lang="ca-ES" b="1" dirty="0"/>
              <a:t>, especialment el marxisme i l'anarquisme, serviran de suport ideològic en la lluita dels obrers contra el sistema burgès, que tant els explotava.</a:t>
            </a:r>
            <a:endParaRPr lang="ca-ES" dirty="0"/>
          </a:p>
          <a:p>
            <a:r>
              <a:rPr lang="ca-ES" b="1" dirty="0"/>
              <a:t>La consciència de classe i l'experiència organitzativa va estendre la idea de crear una organització que mobilitzés els obrers de tots els països per defensar llurs interessos. Naixia l'internacionalisme, que es va concretar en les dues Internacionals del segle XIX.</a:t>
            </a:r>
            <a:endParaRPr lang="ca-ES" dirty="0"/>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b="1" dirty="0"/>
          </a:p>
        </p:txBody>
      </p:sp>
      <p:sp>
        <p:nvSpPr>
          <p:cNvPr id="4" name="3 Marcador de pie de página"/>
          <p:cNvSpPr>
            <a:spLocks noGrp="1"/>
          </p:cNvSpPr>
          <p:nvPr>
            <p:ph type="ftr" sz="quarter" idx="11"/>
          </p:nvPr>
        </p:nvSpPr>
        <p:spPr/>
        <p:txBody>
          <a:bodyPr/>
          <a:lstStyle/>
          <a:p>
            <a:r>
              <a:rPr lang="it-IT" smtClean="0"/>
              <a:t>EL MOVIMENT OBRER</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6908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0648"/>
            <a:ext cx="8769254" cy="5976664"/>
          </a:xfrm>
        </p:spPr>
      </p:pic>
      <p:sp>
        <p:nvSpPr>
          <p:cNvPr id="4" name="3 Marcador de pie de página"/>
          <p:cNvSpPr>
            <a:spLocks noGrp="1"/>
          </p:cNvSpPr>
          <p:nvPr>
            <p:ph type="ftr" sz="quarter" idx="11"/>
          </p:nvPr>
        </p:nvSpPr>
        <p:spPr/>
        <p:txBody>
          <a:bodyPr/>
          <a:lstStyle/>
          <a:p>
            <a:r>
              <a:rPr lang="ca-ES"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5212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solidFill>
                  <a:schemeClr val="bg1"/>
                </a:solidFill>
              </a:rPr>
              <a:t>Primer </a:t>
            </a:r>
            <a:r>
              <a:rPr lang="es-ES" dirty="0" err="1" smtClean="0">
                <a:solidFill>
                  <a:schemeClr val="bg1"/>
                </a:solidFill>
              </a:rPr>
              <a:t>apartat</a:t>
            </a:r>
            <a:r>
              <a:rPr lang="es-ES" dirty="0" smtClean="0">
                <a:solidFill>
                  <a:schemeClr val="bg1"/>
                </a:solidFill>
              </a:rPr>
              <a:t/>
            </a:r>
            <a:br>
              <a:rPr lang="es-ES" dirty="0" smtClean="0">
                <a:solidFill>
                  <a:schemeClr val="bg1"/>
                </a:solidFill>
              </a:rPr>
            </a:br>
            <a:r>
              <a:rPr lang="es-ES" dirty="0" smtClean="0">
                <a:solidFill>
                  <a:schemeClr val="bg1"/>
                </a:solidFill>
              </a:rPr>
              <a:t/>
            </a:r>
            <a:br>
              <a:rPr lang="es-ES" dirty="0" smtClean="0">
                <a:solidFill>
                  <a:schemeClr val="bg1"/>
                </a:solidFill>
              </a:rPr>
            </a:br>
            <a:r>
              <a:rPr lang="es-ES" b="1" dirty="0" smtClean="0">
                <a:solidFill>
                  <a:schemeClr val="bg1"/>
                </a:solidFill>
              </a:rPr>
              <a:t>LES CONDICIONS DE VIDA</a:t>
            </a:r>
            <a:br>
              <a:rPr lang="es-ES" b="1" dirty="0" smtClean="0">
                <a:solidFill>
                  <a:schemeClr val="bg1"/>
                </a:solidFill>
              </a:rPr>
            </a:br>
            <a:r>
              <a:rPr lang="es-ES" b="1" dirty="0" smtClean="0">
                <a:solidFill>
                  <a:schemeClr val="bg1"/>
                </a:solidFill>
              </a:rPr>
              <a:t>DE LA CLASSE OBRERA</a:t>
            </a:r>
            <a:endParaRPr lang="ca-ES" b="1" dirty="0">
              <a:solidFill>
                <a:schemeClr val="bg1"/>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14672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pPr algn="r"/>
            <a:r>
              <a:rPr lang="es-ES" dirty="0" smtClean="0"/>
              <a:t>La </a:t>
            </a:r>
            <a:r>
              <a:rPr lang="es-ES" dirty="0" err="1" smtClean="0"/>
              <a:t>classe</a:t>
            </a:r>
            <a:r>
              <a:rPr lang="es-ES" dirty="0" smtClean="0"/>
              <a:t> obrera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4176464" cy="2708735"/>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6</a:t>
            </a:fld>
            <a:endParaRPr lang="ca-ES"/>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190172"/>
            <a:ext cx="4248472" cy="3056568"/>
          </a:xfrm>
          <a:prstGeom prst="rect">
            <a:avLst/>
          </a:prstGeom>
        </p:spPr>
      </p:pic>
      <p:pic>
        <p:nvPicPr>
          <p:cNvPr id="10" name="12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908720"/>
            <a:ext cx="4177001" cy="533802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04816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smtClean="0"/>
              <a:t>El </a:t>
            </a:r>
            <a:r>
              <a:rPr lang="es-ES" dirty="0" err="1" smtClean="0"/>
              <a:t>treball</a:t>
            </a:r>
            <a:r>
              <a:rPr lang="es-ES" dirty="0" smtClean="0"/>
              <a:t> a la </a:t>
            </a:r>
            <a:r>
              <a:rPr lang="es-ES" dirty="0" err="1" smtClean="0"/>
              <a:t>fàbrica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196752"/>
            <a:ext cx="3582527" cy="2330310"/>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7</a:t>
            </a:fld>
            <a:endParaRPr lang="ca-ES"/>
          </a:p>
        </p:txBody>
      </p:sp>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165" y="3527062"/>
            <a:ext cx="4365451" cy="2853680"/>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06" y="1196752"/>
            <a:ext cx="3672408" cy="233031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95519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L’habitatge</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556792"/>
            <a:ext cx="8414417" cy="4680519"/>
          </a:xfrm>
        </p:spPr>
      </p:pic>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3598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fontScale="90000"/>
          </a:bodyPr>
          <a:lstStyle/>
          <a:p>
            <a:r>
              <a:rPr lang="es-ES" dirty="0" err="1" smtClean="0">
                <a:solidFill>
                  <a:schemeClr val="bg1"/>
                </a:solidFill>
              </a:rPr>
              <a:t>Segon</a:t>
            </a:r>
            <a:r>
              <a:rPr lang="es-ES" dirty="0" smtClean="0">
                <a:solidFill>
                  <a:schemeClr val="bg1"/>
                </a:solidFill>
              </a:rPr>
              <a:t> </a:t>
            </a:r>
            <a:r>
              <a:rPr lang="es-ES" dirty="0" err="1" smtClean="0">
                <a:solidFill>
                  <a:schemeClr val="bg1"/>
                </a:solidFill>
              </a:rPr>
              <a:t>apartat</a:t>
            </a:r>
            <a:r>
              <a:rPr lang="es-ES" dirty="0" smtClean="0">
                <a:solidFill>
                  <a:schemeClr val="bg1"/>
                </a:solidFill>
              </a:rPr>
              <a:t/>
            </a:r>
            <a:br>
              <a:rPr lang="es-ES" dirty="0" smtClean="0">
                <a:solidFill>
                  <a:schemeClr val="bg1"/>
                </a:solidFill>
              </a:rPr>
            </a:br>
            <a:r>
              <a:rPr lang="es-ES" dirty="0" smtClean="0">
                <a:solidFill>
                  <a:schemeClr val="bg1"/>
                </a:solidFill>
              </a:rPr>
              <a:t/>
            </a:r>
            <a:br>
              <a:rPr lang="es-ES" dirty="0" smtClean="0">
                <a:solidFill>
                  <a:schemeClr val="bg1"/>
                </a:solidFill>
              </a:rPr>
            </a:br>
            <a:r>
              <a:rPr lang="es-ES" b="1" dirty="0" smtClean="0">
                <a:solidFill>
                  <a:schemeClr val="bg1"/>
                </a:solidFill>
              </a:rPr>
              <a:t>LES TEORIES SOCIALISTES</a:t>
            </a:r>
            <a:br>
              <a:rPr lang="es-ES" b="1" dirty="0" smtClean="0">
                <a:solidFill>
                  <a:schemeClr val="bg1"/>
                </a:solidFill>
              </a:rPr>
            </a:br>
            <a:r>
              <a:rPr lang="es-ES" b="1" dirty="0" smtClean="0">
                <a:solidFill>
                  <a:schemeClr val="bg1"/>
                </a:solidFill>
              </a:rPr>
              <a:t/>
            </a:r>
            <a:br>
              <a:rPr lang="es-ES" b="1" dirty="0" smtClean="0">
                <a:solidFill>
                  <a:schemeClr val="bg1"/>
                </a:solidFill>
              </a:rPr>
            </a:br>
            <a:r>
              <a:rPr lang="es-ES" dirty="0" err="1" smtClean="0">
                <a:solidFill>
                  <a:schemeClr val="bg1"/>
                </a:solidFill>
              </a:rPr>
              <a:t>Utopisme</a:t>
            </a:r>
            <a:r>
              <a:rPr lang="es-ES" dirty="0" smtClean="0">
                <a:solidFill>
                  <a:schemeClr val="bg1"/>
                </a:solidFill>
              </a:rPr>
              <a:t> / </a:t>
            </a:r>
            <a:r>
              <a:rPr lang="es-ES" dirty="0" err="1" smtClean="0">
                <a:solidFill>
                  <a:schemeClr val="bg1"/>
                </a:solidFill>
              </a:rPr>
              <a:t>Marxisme</a:t>
            </a:r>
            <a:r>
              <a:rPr lang="es-ES" dirty="0" smtClean="0">
                <a:solidFill>
                  <a:schemeClr val="bg1"/>
                </a:solidFill>
              </a:rPr>
              <a:t> / </a:t>
            </a:r>
            <a:r>
              <a:rPr lang="es-ES" dirty="0" err="1" smtClean="0">
                <a:solidFill>
                  <a:schemeClr val="bg1"/>
                </a:solidFill>
              </a:rPr>
              <a:t>Anarquisme</a:t>
            </a:r>
            <a:endParaRPr lang="ca-ES" dirty="0">
              <a:solidFill>
                <a:schemeClr val="bg1"/>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EL MOVIMENT OBRER</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9</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1607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1041</TotalTime>
  <Words>603</Words>
  <Application>Microsoft Office PowerPoint</Application>
  <PresentationFormat>Presentación en pantalla (4:3)</PresentationFormat>
  <Paragraphs>101</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EL MOVIMENT OBRER (1789-1914)</vt:lpstr>
      <vt:lpstr>Les teories socialistes</vt:lpstr>
      <vt:lpstr>El moviment obrer</vt:lpstr>
      <vt:lpstr>Presentación de PowerPoint</vt:lpstr>
      <vt:lpstr>Primer apartat  LES CONDICIONS DE VIDA DE LA CLASSE OBRERA</vt:lpstr>
      <vt:lpstr>La classe obrera</vt:lpstr>
      <vt:lpstr>El treball a la fàbrica</vt:lpstr>
      <vt:lpstr>L’habitatge</vt:lpstr>
      <vt:lpstr>Segon apartat  LES TEORIES SOCIALISTES  Utopisme / Marxisme / Anarquisme</vt:lpstr>
      <vt:lpstr>L’utopisme</vt:lpstr>
      <vt:lpstr>Les ideologies revolucionàries</vt:lpstr>
      <vt:lpstr>IDEOLOGIES DEL MOVIMENT OBRER </vt:lpstr>
      <vt:lpstr>Tercer apartat  EL MOVIMENT OBRER</vt:lpstr>
      <vt:lpstr>El moviment obrer (1)</vt:lpstr>
      <vt:lpstr>El moviment obrer (2)</vt:lpstr>
      <vt:lpstr>Les Internacionals Obreres</vt:lpstr>
      <vt:lpstr>Què cal saber del moviment obrer?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buxadera</dc:creator>
  <cp:lastModifiedBy>buxadera</cp:lastModifiedBy>
  <cp:revision>150</cp:revision>
  <dcterms:created xsi:type="dcterms:W3CDTF">2014-01-14T18:35:46Z</dcterms:created>
  <dcterms:modified xsi:type="dcterms:W3CDTF">2015-10-05T13:08:54Z</dcterms:modified>
</cp:coreProperties>
</file>