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292" r:id="rId2"/>
    <p:sldId id="455" r:id="rId3"/>
    <p:sldId id="374" r:id="rId4"/>
    <p:sldId id="500" r:id="rId5"/>
    <p:sldId id="330" r:id="rId6"/>
    <p:sldId id="512" r:id="rId7"/>
    <p:sldId id="501" r:id="rId8"/>
    <p:sldId id="502" r:id="rId9"/>
    <p:sldId id="503" r:id="rId10"/>
    <p:sldId id="504" r:id="rId11"/>
    <p:sldId id="511" r:id="rId12"/>
    <p:sldId id="509" r:id="rId13"/>
    <p:sldId id="508" r:id="rId14"/>
    <p:sldId id="544" r:id="rId15"/>
    <p:sldId id="531" r:id="rId16"/>
    <p:sldId id="533" r:id="rId17"/>
    <p:sldId id="525" r:id="rId18"/>
    <p:sldId id="545" r:id="rId19"/>
    <p:sldId id="527" r:id="rId20"/>
    <p:sldId id="510" r:id="rId21"/>
    <p:sldId id="516" r:id="rId22"/>
    <p:sldId id="513" r:id="rId23"/>
    <p:sldId id="515" r:id="rId24"/>
    <p:sldId id="507" r:id="rId25"/>
    <p:sldId id="476" r:id="rId26"/>
    <p:sldId id="550" r:id="rId27"/>
    <p:sldId id="551" r:id="rId28"/>
    <p:sldId id="546" r:id="rId29"/>
    <p:sldId id="547" r:id="rId30"/>
    <p:sldId id="506" r:id="rId31"/>
    <p:sldId id="526" r:id="rId32"/>
    <p:sldId id="548" r:id="rId33"/>
    <p:sldId id="534" r:id="rId34"/>
    <p:sldId id="535" r:id="rId35"/>
    <p:sldId id="536" r:id="rId36"/>
    <p:sldId id="549" r:id="rId37"/>
    <p:sldId id="519" r:id="rId38"/>
    <p:sldId id="553" r:id="rId39"/>
    <p:sldId id="521" r:id="rId40"/>
    <p:sldId id="540" r:id="rId41"/>
    <p:sldId id="538" r:id="rId42"/>
    <p:sldId id="539" r:id="rId43"/>
    <p:sldId id="529" r:id="rId44"/>
    <p:sldId id="530" r:id="rId45"/>
    <p:sldId id="528" r:id="rId46"/>
    <p:sldId id="523" r:id="rId47"/>
    <p:sldId id="552" r:id="rId48"/>
    <p:sldId id="541" r:id="rId49"/>
    <p:sldId id="522" r:id="rId50"/>
    <p:sldId id="542" r:id="rId51"/>
    <p:sldId id="543" r:id="rId52"/>
    <p:sldId id="454" r:id="rId53"/>
    <p:sldId id="554" r:id="rId54"/>
    <p:sldId id="555" r:id="rId55"/>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70" d="100"/>
          <a:sy n="70"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44"/>
    </p:cViewPr>
  </p:sorterViewPr>
  <p:notesViewPr>
    <p:cSldViewPr>
      <p:cViewPr varScale="1">
        <p:scale>
          <a:sx n="56" d="100"/>
          <a:sy n="56" d="100"/>
        </p:scale>
        <p:origin x="-28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4EDA9-0D16-41AA-B002-E0F461384A0E}" type="datetimeFigureOut">
              <a:rPr lang="ca-ES" smtClean="0"/>
              <a:t>05/10/2015</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F9AC3-140D-412C-A02E-752A1BC5D7D3}" type="slidenum">
              <a:rPr lang="ca-ES" smtClean="0"/>
              <a:t>‹Nº›</a:t>
            </a:fld>
            <a:endParaRPr lang="ca-ES"/>
          </a:p>
        </p:txBody>
      </p:sp>
    </p:spTree>
    <p:extLst>
      <p:ext uri="{BB962C8B-B14F-4D97-AF65-F5344CB8AC3E}">
        <p14:creationId xmlns:p14="http://schemas.microsoft.com/office/powerpoint/2010/main" val="67926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número de diapositiva"/>
          <p:cNvSpPr>
            <a:spLocks noGrp="1"/>
          </p:cNvSpPr>
          <p:nvPr>
            <p:ph type="sldNum" sz="quarter" idx="10"/>
          </p:nvPr>
        </p:nvSpPr>
        <p:spPr/>
        <p:txBody>
          <a:bodyPr/>
          <a:lstStyle/>
          <a:p>
            <a:fld id="{A0FF9AC3-140D-412C-A02E-752A1BC5D7D3}" type="slidenum">
              <a:rPr lang="ca-ES" smtClean="0"/>
              <a:t>1</a:t>
            </a:fld>
            <a:endParaRPr lang="ca-ES"/>
          </a:p>
        </p:txBody>
      </p:sp>
    </p:spTree>
    <p:extLst>
      <p:ext uri="{BB962C8B-B14F-4D97-AF65-F5344CB8AC3E}">
        <p14:creationId xmlns:p14="http://schemas.microsoft.com/office/powerpoint/2010/main" val="358869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A0FF9AC3-140D-412C-A02E-752A1BC5D7D3}" type="slidenum">
              <a:rPr lang="ca-ES" smtClean="0"/>
              <a:t>44</a:t>
            </a:fld>
            <a:endParaRPr lang="ca-ES"/>
          </a:p>
        </p:txBody>
      </p:sp>
    </p:spTree>
    <p:extLst>
      <p:ext uri="{BB962C8B-B14F-4D97-AF65-F5344CB8AC3E}">
        <p14:creationId xmlns:p14="http://schemas.microsoft.com/office/powerpoint/2010/main" val="197749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DESCOLONITZACIÓ I TERCER MÓN</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51898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DESCOLONITZACIÓ I TERCER MÓN</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63181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DESCOLONITZACIÓ I TERCER MÓN</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65259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DESCOLONITZACIÓ I TERCER MÓN</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65326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DESCOLONITZACIÓ I TERCER MÓN</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0092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DESCOLONITZACIÓ I TERCER MÓN</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96198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r>
              <a:rPr lang="ca-ES" smtClean="0"/>
              <a:t>BUXAWEB</a:t>
            </a:r>
            <a:endParaRPr lang="ca-ES"/>
          </a:p>
        </p:txBody>
      </p:sp>
      <p:sp>
        <p:nvSpPr>
          <p:cNvPr id="8" name="7 Marcador de pie de página"/>
          <p:cNvSpPr>
            <a:spLocks noGrp="1"/>
          </p:cNvSpPr>
          <p:nvPr>
            <p:ph type="ftr" sz="quarter" idx="11"/>
          </p:nvPr>
        </p:nvSpPr>
        <p:spPr/>
        <p:txBody>
          <a:bodyPr/>
          <a:lstStyle/>
          <a:p>
            <a:r>
              <a:rPr lang="it-IT" smtClean="0"/>
              <a:t>DESCOLONITZACIÓ I TERCER MÓN</a:t>
            </a:r>
            <a:endParaRPr lang="ca-ES"/>
          </a:p>
        </p:txBody>
      </p:sp>
      <p:sp>
        <p:nvSpPr>
          <p:cNvPr id="9" name="8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49110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r>
              <a:rPr lang="ca-ES" smtClean="0"/>
              <a:t>BUXAWEB</a:t>
            </a:r>
            <a:endParaRPr lang="ca-ES"/>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84506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ca-ES" smtClean="0"/>
              <a:t>BUXAWEB</a:t>
            </a:r>
            <a:endParaRPr lang="ca-ES"/>
          </a:p>
        </p:txBody>
      </p:sp>
      <p:sp>
        <p:nvSpPr>
          <p:cNvPr id="3" name="2 Marcador de pie de página"/>
          <p:cNvSpPr>
            <a:spLocks noGrp="1"/>
          </p:cNvSpPr>
          <p:nvPr>
            <p:ph type="ftr" sz="quarter" idx="11"/>
          </p:nvPr>
        </p:nvSpPr>
        <p:spPr/>
        <p:txBody>
          <a:bodyPr/>
          <a:lstStyle/>
          <a:p>
            <a:r>
              <a:rPr lang="it-IT" smtClean="0"/>
              <a:t>DESCOLONITZACIÓ I TERCER MÓN</a:t>
            </a:r>
            <a:endParaRPr lang="ca-ES"/>
          </a:p>
        </p:txBody>
      </p:sp>
      <p:sp>
        <p:nvSpPr>
          <p:cNvPr id="4" name="3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33892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DESCOLONITZACIÓ I TERCER MÓN</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47930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DESCOLONITZACIÓ I TERCER MÓN</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79208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a-ES" smtClean="0"/>
              <a:t>BUXAWEB</a:t>
            </a:r>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DESCOLONITZACIÓ I TERCER MÓN</a:t>
            </a: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20503-B188-419A-B0A9-C823803BFE55}" type="slidenum">
              <a:rPr lang="ca-ES" smtClean="0"/>
              <a:t>‹Nº›</a:t>
            </a:fld>
            <a:endParaRPr lang="ca-ES"/>
          </a:p>
        </p:txBody>
      </p:sp>
    </p:spTree>
    <p:extLst>
      <p:ext uri="{BB962C8B-B14F-4D97-AF65-F5344CB8AC3E}">
        <p14:creationId xmlns:p14="http://schemas.microsoft.com/office/powerpoint/2010/main" val="3913786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buxaweb.com/historia/temes/contemp/descolonitzacio.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a:ln/>
        </p:spPr>
        <p:style>
          <a:lnRef idx="0">
            <a:schemeClr val="accent3"/>
          </a:lnRef>
          <a:fillRef idx="3">
            <a:schemeClr val="accent3"/>
          </a:fillRef>
          <a:effectRef idx="3">
            <a:schemeClr val="accent3"/>
          </a:effectRef>
          <a:fontRef idx="minor">
            <a:schemeClr val="lt1"/>
          </a:fontRef>
        </p:style>
        <p:txBody>
          <a:bodyPr>
            <a:noAutofit/>
          </a:bodyPr>
          <a:lstStyle/>
          <a:p>
            <a:r>
              <a:rPr lang="es-ES" sz="4000" b="1" dirty="0" smtClean="0">
                <a:solidFill>
                  <a:schemeClr val="accent3">
                    <a:lumMod val="50000"/>
                  </a:schemeClr>
                </a:solidFill>
              </a:rPr>
              <a:t>DESCOLONITZACIÓ I SUBDESENVOLUPAMENT</a:t>
            </a:r>
            <a:endParaRPr lang="ca-ES" sz="4000" b="1" dirty="0">
              <a:solidFill>
                <a:schemeClr val="accent3">
                  <a:lumMod val="50000"/>
                </a:schemeClr>
              </a:solidFill>
            </a:endParaRPr>
          </a:p>
        </p:txBody>
      </p:sp>
      <p:sp>
        <p:nvSpPr>
          <p:cNvPr id="4" name="3 Marcador de pie de página"/>
          <p:cNvSpPr>
            <a:spLocks noGrp="1"/>
          </p:cNvSpPr>
          <p:nvPr>
            <p:ph type="ftr" sz="quarter" idx="11"/>
          </p:nvPr>
        </p:nvSpPr>
        <p:spPr/>
        <p:txBody>
          <a:bodyPr/>
          <a:lstStyle/>
          <a:p>
            <a:r>
              <a:rPr lang="it-IT" smtClean="0"/>
              <a:t>DESCOLONITZACIÓ I TERCER MÓN</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a:t>
            </a:fld>
            <a:endParaRPr lang="ca-ES"/>
          </a:p>
        </p:txBody>
      </p:sp>
      <p:sp>
        <p:nvSpPr>
          <p:cNvPr id="8" name="4 Marcador de contenido"/>
          <p:cNvSpPr txBox="1">
            <a:spLocks/>
          </p:cNvSpPr>
          <p:nvPr/>
        </p:nvSpPr>
        <p:spPr>
          <a:xfrm>
            <a:off x="5940152" y="6415308"/>
            <a:ext cx="3034680" cy="360337"/>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s-ES" dirty="0" smtClean="0">
                <a:solidFill>
                  <a:schemeClr val="tx1"/>
                </a:solidFill>
              </a:rPr>
              <a:t>© 2014 - </a:t>
            </a:r>
            <a:r>
              <a:rPr lang="es-ES" dirty="0" err="1" smtClean="0">
                <a:solidFill>
                  <a:schemeClr val="tx1"/>
                </a:solidFill>
              </a:rPr>
              <a:t>Julià</a:t>
            </a:r>
            <a:r>
              <a:rPr lang="es-ES" dirty="0" smtClean="0">
                <a:solidFill>
                  <a:schemeClr val="tx1"/>
                </a:solidFill>
              </a:rPr>
              <a:t> </a:t>
            </a:r>
            <a:r>
              <a:rPr lang="es-ES" dirty="0" err="1" smtClean="0">
                <a:solidFill>
                  <a:schemeClr val="tx1"/>
                </a:solidFill>
              </a:rPr>
              <a:t>Buxadera</a:t>
            </a:r>
            <a:r>
              <a:rPr lang="es-ES" dirty="0" smtClean="0">
                <a:solidFill>
                  <a:schemeClr val="tx1"/>
                </a:solidFill>
              </a:rPr>
              <a:t> i </a:t>
            </a:r>
            <a:r>
              <a:rPr lang="es-ES" dirty="0" err="1" smtClean="0">
                <a:solidFill>
                  <a:schemeClr val="tx1"/>
                </a:solidFill>
              </a:rPr>
              <a:t>Vilà</a:t>
            </a:r>
            <a:endParaRPr lang="ca-ES" dirty="0">
              <a:solidFill>
                <a:schemeClr val="tx1"/>
              </a:solidFill>
            </a:endParaRPr>
          </a:p>
        </p:txBody>
      </p:sp>
      <p:pic>
        <p:nvPicPr>
          <p:cNvPr id="11" name="10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628800"/>
            <a:ext cx="6417276" cy="4309412"/>
          </a:xfrm>
          <a:ln>
            <a:solidFill>
              <a:srgbClr val="00B050"/>
            </a:solidFill>
          </a:ln>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74127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descolonització</a:t>
            </a:r>
            <a:r>
              <a:rPr lang="es-ES" dirty="0" smtClean="0"/>
              <a:t> al </a:t>
            </a:r>
            <a:r>
              <a:rPr lang="es-ES" dirty="0" err="1" smtClean="0"/>
              <a:t>segle</a:t>
            </a:r>
            <a:r>
              <a:rPr lang="es-ES" dirty="0" smtClean="0"/>
              <a:t> XX</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929" y="1600200"/>
            <a:ext cx="5982142" cy="4525963"/>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1962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solidFill>
                  <a:srgbClr val="C00000"/>
                </a:solidFill>
              </a:rPr>
              <a:t>Tercer </a:t>
            </a:r>
            <a:r>
              <a:rPr lang="es-ES" dirty="0" err="1" smtClean="0">
                <a:solidFill>
                  <a:srgbClr val="C00000"/>
                </a:solidFill>
              </a:rPr>
              <a:t>apartat</a:t>
            </a:r>
            <a:r>
              <a:rPr lang="es-ES" dirty="0" smtClean="0">
                <a:solidFill>
                  <a:srgbClr val="C00000"/>
                </a:solidFill>
              </a:rPr>
              <a:t/>
            </a:r>
            <a:br>
              <a:rPr lang="es-ES" dirty="0" smtClean="0">
                <a:solidFill>
                  <a:srgbClr val="C00000"/>
                </a:solidFill>
              </a:rPr>
            </a:br>
            <a:r>
              <a:rPr lang="es-ES" dirty="0" smtClean="0">
                <a:solidFill>
                  <a:srgbClr val="C00000"/>
                </a:solidFill>
              </a:rPr>
              <a:t/>
            </a:r>
            <a:br>
              <a:rPr lang="es-ES" dirty="0" smtClean="0">
                <a:solidFill>
                  <a:srgbClr val="C00000"/>
                </a:solidFill>
              </a:rPr>
            </a:br>
            <a:r>
              <a:rPr lang="es-ES" b="1" dirty="0" smtClean="0">
                <a:solidFill>
                  <a:srgbClr val="C00000"/>
                </a:solidFill>
              </a:rPr>
              <a:t>LA DESCOLONITZACIÓ</a:t>
            </a:r>
            <a:br>
              <a:rPr lang="es-ES" b="1" dirty="0" smtClean="0">
                <a:solidFill>
                  <a:srgbClr val="C00000"/>
                </a:solidFill>
              </a:rPr>
            </a:br>
            <a:r>
              <a:rPr lang="es-ES" b="1" dirty="0" smtClean="0">
                <a:solidFill>
                  <a:srgbClr val="C00000"/>
                </a:solidFill>
              </a:rPr>
              <a:t>A L’ÀSIA</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11</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409093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descolonització</a:t>
            </a:r>
            <a:r>
              <a:rPr lang="es-ES" dirty="0" smtClean="0"/>
              <a:t> </a:t>
            </a:r>
            <a:r>
              <a:rPr lang="es-ES" dirty="0" err="1" smtClean="0"/>
              <a:t>asiàtica</a:t>
            </a:r>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12</a:t>
            </a:fld>
            <a:endParaRPr lang="ca-ES"/>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484784"/>
            <a:ext cx="6768752" cy="4494874"/>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5939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smtClean="0"/>
              <a:t>La </a:t>
            </a:r>
            <a:r>
              <a:rPr lang="es-ES" dirty="0" err="1" smtClean="0"/>
              <a:t>descolonització</a:t>
            </a:r>
            <a:r>
              <a:rPr lang="es-ES" dirty="0" smtClean="0"/>
              <a:t> a </a:t>
            </a:r>
            <a:r>
              <a:rPr lang="es-ES" dirty="0" err="1" smtClean="0"/>
              <a:t>l’Àsia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052736"/>
            <a:ext cx="5392560" cy="531451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355404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independència</a:t>
            </a:r>
            <a:r>
              <a:rPr lang="es-ES" dirty="0" smtClean="0"/>
              <a:t> de </a:t>
            </a:r>
            <a:r>
              <a:rPr lang="es-ES" dirty="0" err="1" smtClean="0"/>
              <a:t>l’Índia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00808"/>
            <a:ext cx="4436428" cy="3652659"/>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14</a:t>
            </a:fld>
            <a:endParaRPr lang="ca-ES"/>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573016"/>
            <a:ext cx="3510031" cy="2654461"/>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26383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divisió</a:t>
            </a:r>
            <a:r>
              <a:rPr lang="es-ES" dirty="0" smtClean="0"/>
              <a:t> de </a:t>
            </a:r>
            <a:r>
              <a:rPr lang="es-ES" dirty="0" err="1" smtClean="0"/>
              <a:t>l’Índia</a:t>
            </a:r>
            <a:r>
              <a:rPr lang="es-ES" dirty="0" smtClean="0"/>
              <a:t> </a:t>
            </a:r>
            <a:r>
              <a:rPr lang="es-ES" dirty="0" err="1" smtClean="0"/>
              <a:t>britànica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052736"/>
            <a:ext cx="4666910" cy="5470371"/>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15</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12332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divisió</a:t>
            </a:r>
            <a:r>
              <a:rPr lang="es-ES" dirty="0" smtClean="0"/>
              <a:t> de </a:t>
            </a:r>
            <a:r>
              <a:rPr lang="es-ES" dirty="0" err="1" smtClean="0"/>
              <a:t>l’Índia</a:t>
            </a:r>
            <a:r>
              <a:rPr lang="es-ES" dirty="0" smtClean="0"/>
              <a:t> </a:t>
            </a:r>
            <a:r>
              <a:rPr lang="es-ES" dirty="0" err="1" smtClean="0"/>
              <a:t>britànica</a:t>
            </a:r>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16</a:t>
            </a:fld>
            <a:endParaRPr lang="ca-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48644"/>
            <a:ext cx="6096000" cy="4029075"/>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005190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guerra </a:t>
            </a:r>
            <a:r>
              <a:rPr lang="es-ES" dirty="0" err="1" smtClean="0"/>
              <a:t>d’Indoxina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060848"/>
            <a:ext cx="5167027" cy="4142234"/>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17</a:t>
            </a:fld>
            <a:endParaRPr lang="ca-ES"/>
          </a:p>
        </p:txBody>
      </p:sp>
      <p:pic>
        <p:nvPicPr>
          <p:cNvPr id="7"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988840"/>
            <a:ext cx="3314700" cy="428625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35552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independència</a:t>
            </a:r>
            <a:r>
              <a:rPr lang="es-ES" dirty="0" smtClean="0"/>
              <a:t> </a:t>
            </a:r>
            <a:r>
              <a:rPr lang="es-ES" dirty="0" err="1" smtClean="0"/>
              <a:t>d’Indonèsia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628800"/>
            <a:ext cx="5632013" cy="4240318"/>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822744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64381"/>
          </a:xfrm>
        </p:spPr>
        <p:txBody>
          <a:bodyPr/>
          <a:lstStyle/>
          <a:p>
            <a:r>
              <a:rPr lang="es-ES" dirty="0" smtClean="0"/>
              <a:t>La </a:t>
            </a:r>
            <a:r>
              <a:rPr lang="es-ES" dirty="0" err="1" smtClean="0"/>
              <a:t>Xina</a:t>
            </a:r>
            <a:r>
              <a:rPr lang="es-ES" dirty="0" smtClean="0"/>
              <a:t> comunista de Mao </a:t>
            </a:r>
            <a:r>
              <a:rPr lang="es-ES" dirty="0" err="1" smtClean="0"/>
              <a:t>Zedong</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7343" y="1124745"/>
            <a:ext cx="3954175" cy="5250358"/>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19</a:t>
            </a:fld>
            <a:endParaRPr lang="ca-ES"/>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18" y="1239019"/>
            <a:ext cx="1990725" cy="1743075"/>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88" y="2947789"/>
            <a:ext cx="4914755" cy="3450158"/>
          </a:xfrm>
          <a:prstGeom prst="rect">
            <a:avLst/>
          </a:prstGeom>
        </p:spPr>
      </p:pic>
      <p:sp>
        <p:nvSpPr>
          <p:cNvPr id="8" name="7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82768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err="1" smtClean="0"/>
              <a:t>Eix</a:t>
            </a:r>
            <a:r>
              <a:rPr lang="es-ES" dirty="0" smtClean="0"/>
              <a:t> </a:t>
            </a:r>
            <a:r>
              <a:rPr lang="es-ES" dirty="0" err="1" smtClean="0"/>
              <a:t>cronològic</a:t>
            </a:r>
            <a:r>
              <a:rPr lang="es-ES" dirty="0" smtClean="0"/>
              <a:t> 1945-1991</a:t>
            </a:r>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a:t>
            </a:fld>
            <a:endParaRPr lang="ca-ES"/>
          </a:p>
        </p:txBody>
      </p:sp>
      <p:pic>
        <p:nvPicPr>
          <p:cNvPr id="13" name="12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16832"/>
            <a:ext cx="8708136" cy="1343541"/>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38054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solidFill>
                  <a:srgbClr val="C00000"/>
                </a:solidFill>
              </a:rPr>
              <a:t>Quart</a:t>
            </a:r>
            <a:r>
              <a:rPr lang="es-ES" dirty="0" smtClean="0">
                <a:solidFill>
                  <a:srgbClr val="C00000"/>
                </a:solidFill>
              </a:rPr>
              <a:t> </a:t>
            </a:r>
            <a:r>
              <a:rPr lang="es-ES" dirty="0" err="1" smtClean="0">
                <a:solidFill>
                  <a:srgbClr val="C00000"/>
                </a:solidFill>
              </a:rPr>
              <a:t>apartat</a:t>
            </a:r>
            <a:r>
              <a:rPr lang="es-ES" dirty="0" smtClean="0">
                <a:solidFill>
                  <a:srgbClr val="C00000"/>
                </a:solidFill>
              </a:rPr>
              <a:t/>
            </a:r>
            <a:br>
              <a:rPr lang="es-ES" dirty="0" smtClean="0">
                <a:solidFill>
                  <a:srgbClr val="C00000"/>
                </a:solidFill>
              </a:rPr>
            </a:br>
            <a:r>
              <a:rPr lang="es-ES" dirty="0" smtClean="0">
                <a:solidFill>
                  <a:srgbClr val="C00000"/>
                </a:solidFill>
              </a:rPr>
              <a:t/>
            </a:r>
            <a:br>
              <a:rPr lang="es-ES" dirty="0" smtClean="0">
                <a:solidFill>
                  <a:srgbClr val="C00000"/>
                </a:solidFill>
              </a:rPr>
            </a:br>
            <a:r>
              <a:rPr lang="es-ES" b="1" dirty="0" smtClean="0">
                <a:solidFill>
                  <a:srgbClr val="C00000"/>
                </a:solidFill>
              </a:rPr>
              <a:t>LA DESCOLONITZACIÓ</a:t>
            </a:r>
            <a:br>
              <a:rPr lang="es-ES" b="1" dirty="0" smtClean="0">
                <a:solidFill>
                  <a:srgbClr val="C00000"/>
                </a:solidFill>
              </a:rPr>
            </a:br>
            <a:r>
              <a:rPr lang="es-ES" b="1" dirty="0" smtClean="0">
                <a:solidFill>
                  <a:srgbClr val="C00000"/>
                </a:solidFill>
              </a:rPr>
              <a:t>A L’ÀFRICA</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20</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724770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descolonització</a:t>
            </a:r>
            <a:r>
              <a:rPr lang="es-ES" dirty="0" smtClean="0"/>
              <a:t> africana</a:t>
            </a:r>
            <a:endParaRPr lang="ca-ES" dirty="0"/>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04118" y="1424637"/>
            <a:ext cx="4508942" cy="4956691"/>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21</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412776"/>
            <a:ext cx="2914401" cy="2669591"/>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189428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descolonització</a:t>
            </a:r>
            <a:r>
              <a:rPr lang="es-ES" dirty="0" smtClean="0"/>
              <a:t> a </a:t>
            </a:r>
            <a:r>
              <a:rPr lang="es-ES" dirty="0" err="1" smtClean="0"/>
              <a:t>l’Àfrica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196752"/>
            <a:ext cx="6294057" cy="5217443"/>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38983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189" y="260648"/>
            <a:ext cx="5631475" cy="6192688"/>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018716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332656"/>
            <a:ext cx="6225252" cy="591399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16818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25</a:t>
            </a:fld>
            <a:endParaRPr lang="ca-ES"/>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60648"/>
            <a:ext cx="5029150" cy="6051743"/>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70884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Mau-Mau</a:t>
            </a:r>
            <a:r>
              <a:rPr lang="es-ES" dirty="0" smtClean="0"/>
              <a:t> de </a:t>
            </a:r>
            <a:r>
              <a:rPr lang="es-ES" dirty="0" err="1" smtClean="0"/>
              <a:t>Kènia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215" y="1600200"/>
            <a:ext cx="6303569" cy="4525963"/>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8018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L’Apartheid</a:t>
            </a:r>
            <a:r>
              <a:rPr lang="es-ES" dirty="0" smtClean="0"/>
              <a:t> a Sud-</a:t>
            </a:r>
            <a:r>
              <a:rPr lang="es-ES" dirty="0" err="1" smtClean="0"/>
              <a:t>àfrica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988840"/>
            <a:ext cx="4696695" cy="381017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27</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759990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solidFill>
                  <a:srgbClr val="C00000"/>
                </a:solidFill>
              </a:rPr>
              <a:t>Cinquè</a:t>
            </a:r>
            <a:r>
              <a:rPr lang="es-ES" dirty="0" smtClean="0">
                <a:solidFill>
                  <a:srgbClr val="C00000"/>
                </a:solidFill>
              </a:rPr>
              <a:t> </a:t>
            </a:r>
            <a:r>
              <a:rPr lang="es-ES" dirty="0" err="1" smtClean="0">
                <a:solidFill>
                  <a:srgbClr val="C00000"/>
                </a:solidFill>
              </a:rPr>
              <a:t>apartat</a:t>
            </a:r>
            <a:r>
              <a:rPr lang="es-ES" dirty="0" smtClean="0">
                <a:solidFill>
                  <a:srgbClr val="C00000"/>
                </a:solidFill>
              </a:rPr>
              <a:t/>
            </a:r>
            <a:br>
              <a:rPr lang="es-ES" dirty="0" smtClean="0">
                <a:solidFill>
                  <a:srgbClr val="C00000"/>
                </a:solidFill>
              </a:rPr>
            </a:br>
            <a:r>
              <a:rPr lang="es-ES" dirty="0" smtClean="0">
                <a:solidFill>
                  <a:srgbClr val="C00000"/>
                </a:solidFill>
              </a:rPr>
              <a:t/>
            </a:r>
            <a:br>
              <a:rPr lang="es-ES" dirty="0" smtClean="0">
                <a:solidFill>
                  <a:srgbClr val="C00000"/>
                </a:solidFill>
              </a:rPr>
            </a:br>
            <a:r>
              <a:rPr lang="es-ES" b="1" dirty="0" smtClean="0">
                <a:solidFill>
                  <a:srgbClr val="C00000"/>
                </a:solidFill>
              </a:rPr>
              <a:t>LA DESCOLONITZACIÓ</a:t>
            </a:r>
            <a:br>
              <a:rPr lang="es-ES" b="1" dirty="0" smtClean="0">
                <a:solidFill>
                  <a:srgbClr val="C00000"/>
                </a:solidFill>
              </a:rPr>
            </a:br>
            <a:r>
              <a:rPr lang="es-ES" b="1" dirty="0" smtClean="0">
                <a:solidFill>
                  <a:srgbClr val="C00000"/>
                </a:solidFill>
              </a:rPr>
              <a:t>AL MÓN ÀRAB</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28</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637752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L’alliberament</a:t>
            </a:r>
            <a:r>
              <a:rPr lang="es-ES" dirty="0" smtClean="0"/>
              <a:t> del </a:t>
            </a:r>
            <a:r>
              <a:rPr lang="es-ES" dirty="0" err="1" smtClean="0"/>
              <a:t>món</a:t>
            </a:r>
            <a:r>
              <a:rPr lang="es-ES" dirty="0" smtClean="0"/>
              <a:t> </a:t>
            </a:r>
            <a:r>
              <a:rPr lang="es-ES" dirty="0" err="1" smtClean="0"/>
              <a:t>àrab</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844824"/>
            <a:ext cx="4032448" cy="4014526"/>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88735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Descolonització</a:t>
            </a:r>
            <a:r>
              <a:rPr lang="es-ES" dirty="0" smtClean="0"/>
              <a:t> i Tercer </a:t>
            </a:r>
            <a:r>
              <a:rPr lang="es-ES" dirty="0" err="1" smtClean="0"/>
              <a:t>Món</a:t>
            </a:r>
            <a:r>
              <a:rPr lang="es-ES" dirty="0" smtClean="0"/>
              <a:t> (1/2)</a:t>
            </a:r>
            <a:endParaRPr lang="ca-ES" dirty="0"/>
          </a:p>
        </p:txBody>
      </p:sp>
      <p:sp>
        <p:nvSpPr>
          <p:cNvPr id="3" name="2 Marcador de contenido"/>
          <p:cNvSpPr>
            <a:spLocks noGrp="1"/>
          </p:cNvSpPr>
          <p:nvPr>
            <p:ph idx="1"/>
          </p:nvPr>
        </p:nvSpPr>
        <p:spPr>
          <a:xfrm>
            <a:off x="457200" y="1412776"/>
            <a:ext cx="8229600" cy="4968552"/>
          </a:xfrm>
        </p:spPr>
        <p:txBody>
          <a:bodyPr>
            <a:normAutofit fontScale="47500" lnSpcReduction="20000"/>
          </a:bodyPr>
          <a:lstStyle/>
          <a:p>
            <a:r>
              <a:rPr lang="ca-ES" b="1" dirty="0"/>
              <a:t>L'expansió colonial europea, lligada a les necessitats de les potències industrials de trobar nous espais on comprar, vendre i invertir, va tenir la seva rèplica en el procés de descolonització, o sigui, la independència de les colònies d'Àsia, Àfrica i Oceania de les seves metròpolis.</a:t>
            </a:r>
            <a:br>
              <a:rPr lang="ca-ES" b="1" dirty="0"/>
            </a:br>
            <a:r>
              <a:rPr lang="ca-ES" b="1" dirty="0"/>
              <a:t>Els primers símptomes de crisi en els grans imperis colonials van començar en acabar la Primera Mundial. Des d'ençà, els moviments nacionalistes van estendre's i el colonialisme era rebutjat cada cop amb més força. Tot i això, no serà fins després de la Segona Guerra Mundial que la descolonització va ser un fenomen imparable, convertint-se en un dels esdeveniments més importants del segle XX. El 1914, el 84% del territori mundial era en mans de les potències colonials europees. En tan sols dues dècades (1945-1965) la majoria de les colònies europees van assolir la independència, encara que per a moltes no va ser gens fàcil i hi van arribar després de dures guerres d'alliberament.</a:t>
            </a:r>
            <a:endParaRPr lang="ca-ES" dirty="0"/>
          </a:p>
          <a:p>
            <a:r>
              <a:rPr lang="ca-ES" b="1" dirty="0"/>
              <a:t>En línies generals podem distingir tres grans etapes en el procés de descolonització:</a:t>
            </a:r>
            <a:br>
              <a:rPr lang="ca-ES" b="1" dirty="0"/>
            </a:br>
            <a:r>
              <a:rPr lang="ca-ES" b="1" dirty="0"/>
              <a:t>Entre 1945 i 1955 té lloc l'emancipació de les colònies franceses i britàniques d'Àsia i també algunes del món àrab. La majoria van mantenir el contacte amb les antigues metròpolis, i van formar part d'organitzacions com el Commonwealth o la Unió Francesa.</a:t>
            </a:r>
            <a:br>
              <a:rPr lang="ca-ES" b="1" dirty="0"/>
            </a:br>
            <a:r>
              <a:rPr lang="ca-ES" b="1" dirty="0"/>
              <a:t>Entre 1956 i 1969 es va descolonitzar la major part d'Àfrica;  fins al 1960, la zona del nord del continent (països del </a:t>
            </a:r>
            <a:r>
              <a:rPr lang="ca-ES" b="1" dirty="0" err="1"/>
              <a:t>Magrib</a:t>
            </a:r>
            <a:r>
              <a:rPr lang="ca-ES" b="1" dirty="0"/>
              <a:t>) i a partir d'aquesta data els països de l'Àfrica negra.</a:t>
            </a:r>
            <a:br>
              <a:rPr lang="ca-ES" b="1" dirty="0"/>
            </a:br>
            <a:r>
              <a:rPr lang="ca-ES" b="1" dirty="0"/>
              <a:t>Finalment, a partir de 1970 cal destacar la independència d'alguns enclavaments britànics i les colònies africanes que encara conservaven Portugal i Espanya. En aquesta etapa, l'ONU va adquirir un protagonisme destacat pel que fa al suport a la descolonització i l'ajut als nous Estats.</a:t>
            </a:r>
            <a:endParaRPr lang="ca-ES" dirty="0"/>
          </a:p>
          <a:p>
            <a:pPr marL="0" indent="0">
              <a:buNone/>
            </a:pPr>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14008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085226"/>
            <a:ext cx="5400600" cy="370608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30</a:t>
            </a:fld>
            <a:endParaRPr lang="ca-ES"/>
          </a:p>
        </p:txBody>
      </p:sp>
      <p:pic>
        <p:nvPicPr>
          <p:cNvPr id="8"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50640"/>
            <a:ext cx="4080974" cy="2740508"/>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60648"/>
            <a:ext cx="4032448" cy="2730500"/>
          </a:xfrm>
          <a:prstGeom prst="rect">
            <a:avLst/>
          </a:prstGeom>
        </p:spPr>
      </p:pic>
      <p:sp>
        <p:nvSpPr>
          <p:cNvPr id="10" name="9 CuadroTexto"/>
          <p:cNvSpPr txBox="1"/>
          <p:nvPr/>
        </p:nvSpPr>
        <p:spPr>
          <a:xfrm>
            <a:off x="5940152" y="3356992"/>
            <a:ext cx="2784830" cy="830997"/>
          </a:xfrm>
          <a:prstGeom prst="rect">
            <a:avLst/>
          </a:prstGeom>
          <a:noFill/>
        </p:spPr>
        <p:txBody>
          <a:bodyPr wrap="square" rtlCol="0">
            <a:spAutoFit/>
          </a:bodyPr>
          <a:lstStyle/>
          <a:p>
            <a:pPr algn="ctr"/>
            <a:r>
              <a:rPr lang="es-ES" sz="4800" b="1" dirty="0" err="1" smtClean="0"/>
              <a:t>Algèria</a:t>
            </a:r>
            <a:endParaRPr lang="ca-ES" sz="4800" b="1" dirty="0"/>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887961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guerra </a:t>
            </a:r>
            <a:r>
              <a:rPr lang="es-ES" dirty="0" err="1" smtClean="0"/>
              <a:t>d’Algèria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912" y="1600200"/>
            <a:ext cx="4672176" cy="4525963"/>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381884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10339" y="836712"/>
            <a:ext cx="2388384" cy="1143000"/>
          </a:xfrm>
        </p:spPr>
        <p:txBody>
          <a:bodyPr>
            <a:normAutofit fontScale="90000"/>
          </a:bodyPr>
          <a:lstStyle/>
          <a:p>
            <a:r>
              <a:rPr lang="es-ES" sz="3200" b="1" dirty="0" err="1" smtClean="0"/>
              <a:t>L’Estat</a:t>
            </a:r>
            <a:r>
              <a:rPr lang="es-ES" sz="3200" b="1" dirty="0" smtClean="0"/>
              <a:t> </a:t>
            </a:r>
            <a:r>
              <a:rPr lang="es-ES" sz="3200" b="1" dirty="0" err="1" smtClean="0"/>
              <a:t>d’Israel</a:t>
            </a:r>
            <a:r>
              <a:rPr lang="es-ES" sz="3200" b="1" dirty="0" smtClean="0"/>
              <a:t> (1947)</a:t>
            </a:r>
            <a:endParaRPr lang="ca-ES" sz="3200" b="1"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32</a:t>
            </a:fld>
            <a:endParaRPr lang="ca-ES"/>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267" y="2668529"/>
            <a:ext cx="2676525" cy="1704975"/>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33" y="404664"/>
            <a:ext cx="5857746" cy="5877272"/>
          </a:xfrm>
          <a:prstGeom prst="rect">
            <a:avLst/>
          </a:prstGeom>
        </p:spPr>
      </p:pic>
      <p:sp>
        <p:nvSpPr>
          <p:cNvPr id="9" name="8 Marcador de contenido"/>
          <p:cNvSpPr>
            <a:spLocks noGrp="1"/>
          </p:cNvSpPr>
          <p:nvPr>
            <p:ph idx="1"/>
          </p:nvPr>
        </p:nvSpPr>
        <p:spPr>
          <a:xfrm>
            <a:off x="457200" y="1600201"/>
            <a:ext cx="6923112" cy="4133056"/>
          </a:xfrm>
        </p:spPr>
        <p:txBody>
          <a:bodyPr/>
          <a:lstStyle/>
          <a:p>
            <a:endParaRPr lang="ca-ES" dirty="0"/>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227201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3200" b="1" dirty="0" smtClean="0"/>
              <a:t>El </a:t>
            </a:r>
            <a:r>
              <a:rPr lang="es-ES" sz="3200" b="1" dirty="0" err="1" smtClean="0"/>
              <a:t>conflicte</a:t>
            </a:r>
            <a:r>
              <a:rPr lang="es-ES" sz="3200" b="1" dirty="0" smtClean="0"/>
              <a:t/>
            </a:r>
            <a:br>
              <a:rPr lang="es-ES" sz="3200" b="1" dirty="0" smtClean="0"/>
            </a:br>
            <a:r>
              <a:rPr lang="es-ES" sz="3200" b="1" dirty="0" err="1" smtClean="0"/>
              <a:t>araboisraelí</a:t>
            </a:r>
            <a:endParaRPr lang="ca-ES" sz="3200" b="1"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33</a:t>
            </a:fld>
            <a:endParaRPr lang="ca-ES"/>
          </a:p>
        </p:txBody>
      </p:sp>
      <p:pic>
        <p:nvPicPr>
          <p:cNvPr id="3" name="2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864" y="116632"/>
            <a:ext cx="5400600" cy="6250243"/>
          </a:xfrm>
        </p:spPr>
      </p:pic>
      <p:pic>
        <p:nvPicPr>
          <p:cNvPr id="7"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1556792"/>
            <a:ext cx="2776399" cy="1872208"/>
          </a:xfrm>
          <a:prstGeom prst="rect">
            <a:avLst/>
          </a:prstGeom>
        </p:spPr>
      </p:pic>
      <p:pic>
        <p:nvPicPr>
          <p:cNvPr id="8" name="5 Marcador de conteni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3861048"/>
            <a:ext cx="2776399" cy="1738026"/>
          </a:xfrm>
          <a:prstGeom prst="rect">
            <a:avLst/>
          </a:prstGeom>
        </p:spPr>
      </p:pic>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019701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conflicte</a:t>
            </a:r>
            <a:r>
              <a:rPr lang="es-ES" dirty="0" smtClean="0"/>
              <a:t> </a:t>
            </a:r>
            <a:r>
              <a:rPr lang="es-ES" dirty="0" err="1" smtClean="0"/>
              <a:t>araboisraelí</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28800"/>
            <a:ext cx="6696744" cy="4520302"/>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943886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Guerra </a:t>
            </a:r>
            <a:r>
              <a:rPr lang="es-ES" dirty="0" err="1" smtClean="0"/>
              <a:t>dels</a:t>
            </a:r>
            <a:r>
              <a:rPr lang="es-ES" dirty="0" smtClean="0"/>
              <a:t> </a:t>
            </a:r>
            <a:r>
              <a:rPr lang="es-ES" dirty="0" err="1" smtClean="0"/>
              <a:t>Sis</a:t>
            </a:r>
            <a:r>
              <a:rPr lang="es-ES" dirty="0" smtClean="0"/>
              <a:t> </a:t>
            </a:r>
            <a:r>
              <a:rPr lang="es-ES" dirty="0" err="1" smtClean="0"/>
              <a:t>Dies</a:t>
            </a:r>
            <a:r>
              <a:rPr lang="es-ES" dirty="0" smtClean="0"/>
              <a:t> (1967)</a:t>
            </a:r>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35</a:t>
            </a:fld>
            <a:endParaRPr lang="ca-ES"/>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340767"/>
            <a:ext cx="4442570" cy="5320443"/>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979723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problema </a:t>
            </a:r>
            <a:r>
              <a:rPr lang="es-ES" dirty="0" err="1" smtClean="0"/>
              <a:t>palestí</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000" y="1926431"/>
            <a:ext cx="5842000" cy="387350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73728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solidFill>
                  <a:srgbClr val="C00000"/>
                </a:solidFill>
              </a:rPr>
              <a:t>Sisè</a:t>
            </a:r>
            <a:r>
              <a:rPr lang="es-ES" dirty="0" smtClean="0">
                <a:solidFill>
                  <a:srgbClr val="C00000"/>
                </a:solidFill>
              </a:rPr>
              <a:t> </a:t>
            </a:r>
            <a:r>
              <a:rPr lang="es-ES" dirty="0" err="1" smtClean="0">
                <a:solidFill>
                  <a:srgbClr val="C00000"/>
                </a:solidFill>
              </a:rPr>
              <a:t>apartat</a:t>
            </a:r>
            <a:r>
              <a:rPr lang="es-ES" dirty="0" smtClean="0">
                <a:solidFill>
                  <a:srgbClr val="C00000"/>
                </a:solidFill>
              </a:rPr>
              <a:t/>
            </a:r>
            <a:br>
              <a:rPr lang="es-ES" dirty="0" smtClean="0">
                <a:solidFill>
                  <a:srgbClr val="C00000"/>
                </a:solidFill>
              </a:rPr>
            </a:br>
            <a:r>
              <a:rPr lang="es-ES" dirty="0" smtClean="0">
                <a:solidFill>
                  <a:srgbClr val="C00000"/>
                </a:solidFill>
              </a:rPr>
              <a:t/>
            </a:r>
            <a:br>
              <a:rPr lang="es-ES" dirty="0" smtClean="0">
                <a:solidFill>
                  <a:srgbClr val="C00000"/>
                </a:solidFill>
              </a:rPr>
            </a:br>
            <a:r>
              <a:rPr lang="es-ES" b="1" dirty="0" smtClean="0">
                <a:solidFill>
                  <a:srgbClr val="C00000"/>
                </a:solidFill>
              </a:rPr>
              <a:t>LES CONSEQÜÈNCIES</a:t>
            </a:r>
            <a:br>
              <a:rPr lang="es-ES" b="1" dirty="0" smtClean="0">
                <a:solidFill>
                  <a:srgbClr val="C00000"/>
                </a:solidFill>
              </a:rPr>
            </a:br>
            <a:r>
              <a:rPr lang="es-ES" b="1" dirty="0" smtClean="0">
                <a:solidFill>
                  <a:srgbClr val="C00000"/>
                </a:solidFill>
              </a:rPr>
              <a:t>DE LA DESCOLONITZACIÓ</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37</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289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neocolonialisme</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1779290"/>
            <a:ext cx="2943225" cy="381000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38</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88840"/>
            <a:ext cx="4635500" cy="339090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16118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b="1" dirty="0" smtClean="0">
                <a:solidFill>
                  <a:srgbClr val="C00000"/>
                </a:solidFill>
              </a:rPr>
              <a:t>EL TERCER MÓN</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39</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808342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Descolonització</a:t>
            </a:r>
            <a:r>
              <a:rPr lang="es-ES" dirty="0" smtClean="0"/>
              <a:t> i Tercer </a:t>
            </a:r>
            <a:r>
              <a:rPr lang="es-ES" dirty="0" err="1" smtClean="0"/>
              <a:t>Món</a:t>
            </a:r>
            <a:r>
              <a:rPr lang="es-ES" dirty="0" smtClean="0"/>
              <a:t> (2/2)</a:t>
            </a:r>
            <a:endParaRPr lang="ca-ES" dirty="0"/>
          </a:p>
        </p:txBody>
      </p:sp>
      <p:sp>
        <p:nvSpPr>
          <p:cNvPr id="3" name="2 Marcador de contenido"/>
          <p:cNvSpPr>
            <a:spLocks noGrp="1"/>
          </p:cNvSpPr>
          <p:nvPr>
            <p:ph idx="1"/>
          </p:nvPr>
        </p:nvSpPr>
        <p:spPr>
          <a:xfrm>
            <a:off x="457200" y="1412776"/>
            <a:ext cx="8229600" cy="4752528"/>
          </a:xfrm>
        </p:spPr>
        <p:txBody>
          <a:bodyPr>
            <a:normAutofit fontScale="55000" lnSpcReduction="20000"/>
          </a:bodyPr>
          <a:lstStyle/>
          <a:p>
            <a:r>
              <a:rPr lang="ca-ES" b="1" dirty="0" smtClean="0"/>
              <a:t>Els </a:t>
            </a:r>
            <a:r>
              <a:rPr lang="ca-ES" b="1" dirty="0"/>
              <a:t>pobles asiàtics i part del món àrab van ser els primers en aconseguir la independència, i van convocar la Conferència de Bandung el 1955, en què van donar suport a l'alliberament de la resta dels països àrabs i de l'Àfrica negra. En el context internacional de la guerra freda, amb el control de les dues superpotències, els EUA i l'URSS, les </a:t>
            </a:r>
            <a:r>
              <a:rPr lang="ca-ES" b="1" dirty="0" err="1"/>
              <a:t>excolònies</a:t>
            </a:r>
            <a:r>
              <a:rPr lang="ca-ES" b="1" dirty="0"/>
              <a:t> es van pronunciar i van apostar per una actitud de neutralisme i no-alineament, tot i que, en realitat, es van generalitzar les preses de posició per l'un o l'altre bàndol. La conferència va representar la presa de consciència de l'anomenat Tercer Món i la seva entrada en l'escena política mundial.</a:t>
            </a:r>
            <a:endParaRPr lang="ca-ES" dirty="0"/>
          </a:p>
          <a:p>
            <a:r>
              <a:rPr lang="ca-ES" b="1" dirty="0"/>
              <a:t>Si bé la descolonització va significar la independència de les </a:t>
            </a:r>
            <a:r>
              <a:rPr lang="ca-ES" b="1" dirty="0" err="1"/>
              <a:t>excolònies</a:t>
            </a:r>
            <a:r>
              <a:rPr lang="ca-ES" b="1" dirty="0"/>
              <a:t>, en realitat només es va tractar d'una independència política, i encara (en molts països hi va haver -i hi ha encara-  un evident control polític indirecte). De fet, els nous Estats han seguit presoners del seu passat colonial i han continuat mantenint una dependència econòmica envers les antigues metròpolis: és el que es coneix amb el nom de neocolonialisme, una nova forma d'imperialisme en què els nous països independitzats segueixen en clara inferioritat respecte els països rics. La situació de subdesenvolupament dels països del Tercer Món, amb tot el que aquesta situació comporta, és un dels grans indicadors de les desigualtats que existeixen en el nostre món</a:t>
            </a:r>
            <a:r>
              <a:rPr lang="ca-ES" b="1" dirty="0" smtClean="0"/>
              <a:t>.</a:t>
            </a:r>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dirty="0"/>
          </a:p>
          <a:p>
            <a:endParaRPr lang="ca-ES" dirty="0"/>
          </a:p>
        </p:txBody>
      </p:sp>
      <p:sp>
        <p:nvSpPr>
          <p:cNvPr id="4" name="3 Marcador de pie de página"/>
          <p:cNvSpPr>
            <a:spLocks noGrp="1"/>
          </p:cNvSpPr>
          <p:nvPr>
            <p:ph type="ftr" sz="quarter" idx="11"/>
          </p:nvPr>
        </p:nvSpPr>
        <p:spPr/>
        <p:txBody>
          <a:bodyPr/>
          <a:lstStyle/>
          <a:p>
            <a:r>
              <a:rPr lang="it-IT" dirty="0" smtClean="0"/>
              <a:t>DESCOLONITZACIÓ I TERCER MÓN</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960935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Els</a:t>
            </a:r>
            <a:r>
              <a:rPr lang="es-ES" dirty="0" smtClean="0"/>
              <a:t> tres </a:t>
            </a:r>
            <a:r>
              <a:rPr lang="es-ES" dirty="0" err="1" smtClean="0"/>
              <a:t>mons</a:t>
            </a:r>
            <a:r>
              <a:rPr lang="es-ES" dirty="0" smtClean="0"/>
              <a:t> </a:t>
            </a:r>
            <a:r>
              <a:rPr lang="es-ES" dirty="0" err="1" smtClean="0"/>
              <a:t>durant</a:t>
            </a:r>
            <a:r>
              <a:rPr lang="es-ES" dirty="0" smtClean="0"/>
              <a:t> la guerra </a:t>
            </a:r>
            <a:r>
              <a:rPr lang="es-ES" dirty="0" err="1" smtClean="0"/>
              <a:t>freda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250" y="1767681"/>
            <a:ext cx="8191500" cy="419100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247223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Tercer </a:t>
            </a:r>
            <a:r>
              <a:rPr lang="es-ES" dirty="0" err="1" smtClean="0"/>
              <a:t>Món</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7166"/>
            <a:ext cx="8229600" cy="409203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606746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052736"/>
            <a:ext cx="7848872" cy="4580888"/>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73554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Conferència</a:t>
            </a:r>
            <a:r>
              <a:rPr lang="es-ES" dirty="0" smtClean="0"/>
              <a:t> de Bandung (1955)</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00808"/>
            <a:ext cx="6817889" cy="3979168"/>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1089550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Els</a:t>
            </a:r>
            <a:r>
              <a:rPr lang="es-ES" dirty="0" smtClean="0"/>
              <a:t> </a:t>
            </a:r>
            <a:r>
              <a:rPr lang="es-ES" dirty="0" err="1" smtClean="0"/>
              <a:t>països</a:t>
            </a:r>
            <a:r>
              <a:rPr lang="es-ES" dirty="0" smtClean="0"/>
              <a:t> </a:t>
            </a:r>
            <a:r>
              <a:rPr lang="es-ES" dirty="0" err="1" smtClean="0"/>
              <a:t>participants</a:t>
            </a:r>
            <a:r>
              <a:rPr lang="es-ES" dirty="0" smtClean="0"/>
              <a:t> a Bandung</a:t>
            </a:r>
            <a:endParaRPr lang="ca-ES" dirty="0"/>
          </a:p>
        </p:txBody>
      </p:sp>
      <p:pic>
        <p:nvPicPr>
          <p:cNvPr id="6" name="5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484784"/>
            <a:ext cx="8127740" cy="4608512"/>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44</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95485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Els</a:t>
            </a:r>
            <a:r>
              <a:rPr lang="es-ES" dirty="0" smtClean="0"/>
              <a:t> </a:t>
            </a:r>
            <a:r>
              <a:rPr lang="es-ES" dirty="0" err="1" smtClean="0"/>
              <a:t>països</a:t>
            </a:r>
            <a:r>
              <a:rPr lang="es-ES" dirty="0" smtClean="0"/>
              <a:t> </a:t>
            </a:r>
            <a:r>
              <a:rPr lang="es-ES" dirty="0" err="1" smtClean="0"/>
              <a:t>participants</a:t>
            </a:r>
            <a:r>
              <a:rPr lang="es-ES" dirty="0" smtClean="0"/>
              <a:t> a Bandung</a:t>
            </a:r>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45</a:t>
            </a:fld>
            <a:endParaRPr lang="ca-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015331"/>
            <a:ext cx="6096000" cy="3695700"/>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806680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Moviment</a:t>
            </a:r>
            <a:r>
              <a:rPr lang="es-ES" dirty="0" smtClean="0"/>
              <a:t> de </a:t>
            </a:r>
            <a:r>
              <a:rPr lang="es-ES" dirty="0" err="1" smtClean="0"/>
              <a:t>Països</a:t>
            </a:r>
            <a:r>
              <a:rPr lang="es-ES" dirty="0" smtClean="0"/>
              <a:t> No-</a:t>
            </a:r>
            <a:r>
              <a:rPr lang="es-ES" dirty="0" err="1" smtClean="0"/>
              <a:t>Alineats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772816"/>
            <a:ext cx="6124772" cy="4467829"/>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584236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b="1" dirty="0" smtClean="0">
                <a:solidFill>
                  <a:srgbClr val="C00000"/>
                </a:solidFill>
              </a:rPr>
              <a:t>EL SUBDESENVOLUPAMENT</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47</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61042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subdesenvolupament</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50046"/>
            <a:ext cx="2457450" cy="1857375"/>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48</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212976"/>
            <a:ext cx="5828572" cy="2857143"/>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2184572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Les </a:t>
            </a:r>
            <a:r>
              <a:rPr lang="es-ES" dirty="0" err="1" smtClean="0"/>
              <a:t>desigualtats</a:t>
            </a:r>
            <a:r>
              <a:rPr lang="es-ES" dirty="0" smtClean="0"/>
              <a:t> </a:t>
            </a:r>
            <a:r>
              <a:rPr lang="es-ES" dirty="0" err="1" smtClean="0"/>
              <a:t>econòmiques</a:t>
            </a:r>
            <a:r>
              <a:rPr lang="es-ES" dirty="0" smtClean="0"/>
              <a:t> al </a:t>
            </a:r>
            <a:r>
              <a:rPr lang="es-ES" dirty="0" err="1" smtClean="0"/>
              <a:t>món</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56792"/>
            <a:ext cx="7272808" cy="4525963"/>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4443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solidFill>
                  <a:srgbClr val="C00000"/>
                </a:solidFill>
              </a:rPr>
              <a:t>Primer </a:t>
            </a:r>
            <a:r>
              <a:rPr lang="es-ES" dirty="0" err="1" smtClean="0">
                <a:solidFill>
                  <a:srgbClr val="C00000"/>
                </a:solidFill>
              </a:rPr>
              <a:t>apartat</a:t>
            </a:r>
            <a:r>
              <a:rPr lang="es-ES" dirty="0" smtClean="0">
                <a:solidFill>
                  <a:srgbClr val="C00000"/>
                </a:solidFill>
              </a:rPr>
              <a:t/>
            </a:r>
            <a:br>
              <a:rPr lang="es-ES" dirty="0" smtClean="0">
                <a:solidFill>
                  <a:srgbClr val="C00000"/>
                </a:solidFill>
              </a:rPr>
            </a:br>
            <a:r>
              <a:rPr lang="es-ES" dirty="0" smtClean="0">
                <a:solidFill>
                  <a:srgbClr val="C00000"/>
                </a:solidFill>
              </a:rPr>
              <a:t/>
            </a:r>
            <a:br>
              <a:rPr lang="es-ES" dirty="0" smtClean="0">
                <a:solidFill>
                  <a:srgbClr val="C00000"/>
                </a:solidFill>
              </a:rPr>
            </a:br>
            <a:r>
              <a:rPr lang="es-ES" b="1" dirty="0" smtClean="0">
                <a:solidFill>
                  <a:srgbClr val="C00000"/>
                </a:solidFill>
              </a:rPr>
              <a:t>LES CAUSES DE LA DESCOLONITZACIÓ</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14672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L’IDH al </a:t>
            </a:r>
            <a:r>
              <a:rPr lang="es-ES" dirty="0" err="1" smtClean="0"/>
              <a:t>món</a:t>
            </a:r>
            <a:r>
              <a:rPr lang="es-ES" dirty="0" smtClean="0"/>
              <a:t> el 2005</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12776"/>
            <a:ext cx="7442262" cy="483747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50</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98749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L’Índex</a:t>
            </a:r>
            <a:r>
              <a:rPr lang="es-ES" dirty="0" smtClean="0"/>
              <a:t> de </a:t>
            </a:r>
            <a:r>
              <a:rPr lang="es-ES" dirty="0" err="1" smtClean="0"/>
              <a:t>Desenvolupament</a:t>
            </a:r>
            <a:r>
              <a:rPr lang="es-ES" dirty="0" smtClean="0"/>
              <a:t> </a:t>
            </a:r>
            <a:r>
              <a:rPr lang="es-ES" dirty="0" err="1" smtClean="0"/>
              <a:t>Humà</a:t>
            </a:r>
            <a:r>
              <a:rPr lang="es-ES" dirty="0" smtClean="0"/>
              <a:t> (IDH)</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560" y="1600200"/>
            <a:ext cx="6874880" cy="4525963"/>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926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err="1" smtClean="0"/>
              <a:t>Què</a:t>
            </a:r>
            <a:r>
              <a:rPr lang="es-ES" dirty="0" smtClean="0"/>
              <a:t> cal saber de les</a:t>
            </a:r>
            <a:br>
              <a:rPr lang="es-ES" dirty="0" smtClean="0"/>
            </a:br>
            <a:r>
              <a:rPr lang="es-ES" dirty="0" smtClean="0"/>
              <a:t>causes de la </a:t>
            </a:r>
            <a:r>
              <a:rPr lang="es-ES" dirty="0" err="1" smtClean="0"/>
              <a:t>descolonització</a:t>
            </a:r>
            <a:r>
              <a:rPr lang="es-ES" dirty="0" smtClean="0"/>
              <a:t>? </a:t>
            </a:r>
            <a:endParaRPr lang="ca-ES" dirty="0"/>
          </a:p>
        </p:txBody>
      </p:sp>
      <p:sp>
        <p:nvSpPr>
          <p:cNvPr id="3" name="2 Marcador de contenido"/>
          <p:cNvSpPr>
            <a:spLocks noGrp="1"/>
          </p:cNvSpPr>
          <p:nvPr>
            <p:ph idx="1"/>
          </p:nvPr>
        </p:nvSpPr>
        <p:spPr>
          <a:xfrm>
            <a:off x="457200" y="1600200"/>
            <a:ext cx="8229600" cy="4781128"/>
          </a:xfrm>
          <a:solidFill>
            <a:schemeClr val="accent4">
              <a:lumMod val="20000"/>
              <a:lumOff val="80000"/>
            </a:schemeClr>
          </a:solidFill>
        </p:spPr>
        <p:txBody>
          <a:bodyPr>
            <a:normAutofit fontScale="62500" lnSpcReduction="20000"/>
          </a:bodyPr>
          <a:lstStyle/>
          <a:p>
            <a:r>
              <a:rPr lang="es-ES" dirty="0" smtClean="0"/>
              <a:t>Enumera i explica les </a:t>
            </a:r>
            <a:r>
              <a:rPr lang="es-ES" dirty="0" err="1" smtClean="0"/>
              <a:t>raons</a:t>
            </a:r>
            <a:r>
              <a:rPr lang="es-ES" dirty="0" smtClean="0"/>
              <a:t> que van portar a la </a:t>
            </a:r>
            <a:r>
              <a:rPr lang="es-ES" dirty="0" err="1" smtClean="0"/>
              <a:t>crisi</a:t>
            </a:r>
            <a:r>
              <a:rPr lang="es-ES" dirty="0" smtClean="0"/>
              <a:t> </a:t>
            </a:r>
            <a:r>
              <a:rPr lang="es-ES" dirty="0" err="1" smtClean="0"/>
              <a:t>dels</a:t>
            </a:r>
            <a:r>
              <a:rPr lang="es-ES" dirty="0" smtClean="0"/>
              <a:t> </a:t>
            </a:r>
            <a:r>
              <a:rPr lang="es-ES" dirty="0" err="1" smtClean="0"/>
              <a:t>imperis</a:t>
            </a:r>
            <a:r>
              <a:rPr lang="es-ES" dirty="0" smtClean="0"/>
              <a:t> </a:t>
            </a:r>
            <a:r>
              <a:rPr lang="es-ES" dirty="0" err="1" smtClean="0"/>
              <a:t>colonials</a:t>
            </a:r>
            <a:r>
              <a:rPr lang="es-ES" dirty="0" smtClean="0"/>
              <a:t>.</a:t>
            </a:r>
          </a:p>
          <a:p>
            <a:r>
              <a:rPr lang="es-ES" dirty="0" err="1" smtClean="0"/>
              <a:t>Quines</a:t>
            </a:r>
            <a:r>
              <a:rPr lang="es-ES" dirty="0" smtClean="0"/>
              <a:t> </a:t>
            </a:r>
            <a:r>
              <a:rPr lang="es-ES" dirty="0" err="1" smtClean="0"/>
              <a:t>organitzacions</a:t>
            </a:r>
            <a:r>
              <a:rPr lang="es-ES" dirty="0" smtClean="0"/>
              <a:t> van denunciar </a:t>
            </a:r>
            <a:r>
              <a:rPr lang="es-ES" dirty="0" err="1" smtClean="0"/>
              <a:t>l’imperialisme</a:t>
            </a:r>
            <a:r>
              <a:rPr lang="es-ES" dirty="0" smtClean="0"/>
              <a:t> i van declarar el </a:t>
            </a:r>
            <a:r>
              <a:rPr lang="es-ES" dirty="0" err="1" smtClean="0"/>
              <a:t>dret</a:t>
            </a:r>
            <a:r>
              <a:rPr lang="es-ES" dirty="0" smtClean="0"/>
              <a:t> </a:t>
            </a:r>
            <a:r>
              <a:rPr lang="es-ES" dirty="0" err="1" smtClean="0"/>
              <a:t>dels</a:t>
            </a:r>
            <a:r>
              <a:rPr lang="es-ES" dirty="0" smtClean="0"/>
              <a:t> </a:t>
            </a:r>
            <a:r>
              <a:rPr lang="es-ES" dirty="0" err="1" smtClean="0"/>
              <a:t>pobles</a:t>
            </a:r>
            <a:r>
              <a:rPr lang="es-ES" dirty="0" smtClean="0"/>
              <a:t> a </a:t>
            </a:r>
            <a:r>
              <a:rPr lang="es-ES" dirty="0" err="1" smtClean="0"/>
              <a:t>l’autodeterminació</a:t>
            </a:r>
            <a:r>
              <a:rPr lang="es-ES" dirty="0" smtClean="0"/>
              <a:t>? Explica les </a:t>
            </a:r>
            <a:r>
              <a:rPr lang="es-ES" dirty="0" err="1" smtClean="0"/>
              <a:t>característiques</a:t>
            </a:r>
            <a:r>
              <a:rPr lang="es-ES" dirty="0" smtClean="0"/>
              <a:t> </a:t>
            </a:r>
            <a:r>
              <a:rPr lang="es-ES" dirty="0" err="1" smtClean="0"/>
              <a:t>d’aquestes</a:t>
            </a:r>
            <a:r>
              <a:rPr lang="es-ES" dirty="0" smtClean="0"/>
              <a:t> </a:t>
            </a:r>
            <a:r>
              <a:rPr lang="es-ES" dirty="0" err="1" smtClean="0"/>
              <a:t>organitzacions</a:t>
            </a:r>
            <a:r>
              <a:rPr lang="es-ES" dirty="0" smtClean="0"/>
              <a:t> i el </a:t>
            </a:r>
            <a:r>
              <a:rPr lang="es-ES" dirty="0" err="1" smtClean="0"/>
              <a:t>paper</a:t>
            </a:r>
            <a:r>
              <a:rPr lang="es-ES" dirty="0" smtClean="0"/>
              <a:t> que van </a:t>
            </a:r>
            <a:r>
              <a:rPr lang="es-ES" dirty="0" err="1" smtClean="0"/>
              <a:t>tenir</a:t>
            </a:r>
            <a:r>
              <a:rPr lang="es-ES" dirty="0" smtClean="0"/>
              <a:t> en la </a:t>
            </a:r>
            <a:r>
              <a:rPr lang="es-ES" dirty="0" err="1" smtClean="0"/>
              <a:t>descolonització</a:t>
            </a:r>
            <a:r>
              <a:rPr lang="es-ES" dirty="0" smtClean="0"/>
              <a:t> </a:t>
            </a:r>
            <a:r>
              <a:rPr lang="es-ES" dirty="0" err="1" smtClean="0"/>
              <a:t>dels</a:t>
            </a:r>
            <a:r>
              <a:rPr lang="es-ES" dirty="0" smtClean="0"/>
              <a:t> </a:t>
            </a:r>
            <a:r>
              <a:rPr lang="es-ES" dirty="0" err="1" smtClean="0"/>
              <a:t>pobles</a:t>
            </a:r>
            <a:r>
              <a:rPr lang="es-ES" dirty="0" smtClean="0"/>
              <a:t> </a:t>
            </a:r>
            <a:r>
              <a:rPr lang="es-ES" dirty="0" err="1" smtClean="0"/>
              <a:t>africans</a:t>
            </a:r>
            <a:r>
              <a:rPr lang="es-ES" dirty="0" smtClean="0"/>
              <a:t> i </a:t>
            </a:r>
            <a:r>
              <a:rPr lang="es-ES" dirty="0" err="1" smtClean="0"/>
              <a:t>asiàtics</a:t>
            </a:r>
            <a:r>
              <a:rPr lang="es-ES" dirty="0" smtClean="0"/>
              <a:t>.</a:t>
            </a:r>
          </a:p>
          <a:p>
            <a:r>
              <a:rPr lang="es-ES" dirty="0" smtClean="0"/>
              <a:t>En el </a:t>
            </a:r>
            <a:r>
              <a:rPr lang="es-ES" dirty="0" err="1" smtClean="0"/>
              <a:t>procés</a:t>
            </a:r>
            <a:r>
              <a:rPr lang="es-ES" dirty="0" smtClean="0"/>
              <a:t> </a:t>
            </a:r>
            <a:r>
              <a:rPr lang="es-ES" dirty="0" err="1" smtClean="0"/>
              <a:t>durant</a:t>
            </a:r>
            <a:r>
              <a:rPr lang="es-ES" dirty="0" smtClean="0"/>
              <a:t> el </a:t>
            </a:r>
            <a:r>
              <a:rPr lang="es-ES" dirty="0" err="1" smtClean="0"/>
              <a:t>qual</a:t>
            </a:r>
            <a:r>
              <a:rPr lang="es-ES" dirty="0" smtClean="0"/>
              <a:t> </a:t>
            </a:r>
            <a:r>
              <a:rPr lang="es-ES" dirty="0" err="1" smtClean="0"/>
              <a:t>els</a:t>
            </a:r>
            <a:r>
              <a:rPr lang="es-ES" dirty="0" smtClean="0"/>
              <a:t> </a:t>
            </a:r>
            <a:r>
              <a:rPr lang="es-ES" dirty="0" err="1" smtClean="0"/>
              <a:t>països</a:t>
            </a:r>
            <a:r>
              <a:rPr lang="es-ES" dirty="0" smtClean="0"/>
              <a:t> </a:t>
            </a:r>
            <a:r>
              <a:rPr lang="es-ES" dirty="0" err="1" smtClean="0"/>
              <a:t>colonitzats</a:t>
            </a:r>
            <a:r>
              <a:rPr lang="es-ES" dirty="0" smtClean="0"/>
              <a:t> </a:t>
            </a:r>
            <a:r>
              <a:rPr lang="es-ES" dirty="0" err="1" smtClean="0"/>
              <a:t>prenien</a:t>
            </a:r>
            <a:r>
              <a:rPr lang="es-ES" dirty="0" smtClean="0"/>
              <a:t> </a:t>
            </a:r>
            <a:r>
              <a:rPr lang="es-ES" dirty="0" err="1" smtClean="0"/>
              <a:t>consciència</a:t>
            </a:r>
            <a:r>
              <a:rPr lang="es-ES" dirty="0" smtClean="0"/>
              <a:t> de la </a:t>
            </a:r>
            <a:r>
              <a:rPr lang="es-ES" dirty="0" err="1" smtClean="0"/>
              <a:t>seva</a:t>
            </a:r>
            <a:r>
              <a:rPr lang="es-ES" dirty="0" smtClean="0"/>
              <a:t> </a:t>
            </a:r>
            <a:r>
              <a:rPr lang="es-ES" dirty="0" err="1" smtClean="0"/>
              <a:t>situació</a:t>
            </a:r>
            <a:r>
              <a:rPr lang="es-ES" dirty="0" smtClean="0"/>
              <a:t>, </a:t>
            </a:r>
            <a:r>
              <a:rPr lang="es-ES" dirty="0" err="1" smtClean="0"/>
              <a:t>quines</a:t>
            </a:r>
            <a:r>
              <a:rPr lang="es-ES" dirty="0" smtClean="0"/>
              <a:t> et </a:t>
            </a:r>
            <a:r>
              <a:rPr lang="es-ES" dirty="0" err="1" smtClean="0"/>
              <a:t>sembla</a:t>
            </a:r>
            <a:r>
              <a:rPr lang="es-ES" dirty="0" smtClean="0"/>
              <a:t> que eren les </a:t>
            </a:r>
            <a:r>
              <a:rPr lang="es-ES" dirty="0" err="1" smtClean="0"/>
              <a:t>seves</a:t>
            </a:r>
            <a:r>
              <a:rPr lang="es-ES" dirty="0" smtClean="0"/>
              <a:t> </a:t>
            </a:r>
            <a:r>
              <a:rPr lang="es-ES" dirty="0" err="1" smtClean="0"/>
              <a:t>reivindicacions</a:t>
            </a:r>
            <a:r>
              <a:rPr lang="es-ES" dirty="0" smtClean="0"/>
              <a:t> </a:t>
            </a:r>
            <a:r>
              <a:rPr lang="es-ES" dirty="0" err="1" smtClean="0"/>
              <a:t>bàsiques</a:t>
            </a:r>
            <a:r>
              <a:rPr lang="es-ES" dirty="0" smtClean="0"/>
              <a:t>?</a:t>
            </a:r>
          </a:p>
          <a:p>
            <a:r>
              <a:rPr lang="es-ES" dirty="0" err="1" smtClean="0"/>
              <a:t>Els</a:t>
            </a:r>
            <a:r>
              <a:rPr lang="es-ES" dirty="0" smtClean="0"/>
              <a:t> </a:t>
            </a:r>
            <a:r>
              <a:rPr lang="es-ES" dirty="0" err="1" smtClean="0"/>
              <a:t>moviments</a:t>
            </a:r>
            <a:r>
              <a:rPr lang="es-ES" dirty="0" smtClean="0"/>
              <a:t> </a:t>
            </a:r>
            <a:r>
              <a:rPr lang="es-ES" dirty="0" err="1" smtClean="0"/>
              <a:t>independentistes</a:t>
            </a:r>
            <a:r>
              <a:rPr lang="es-ES" dirty="0" smtClean="0"/>
              <a:t> </a:t>
            </a:r>
            <a:r>
              <a:rPr lang="es-ES" dirty="0" err="1" smtClean="0"/>
              <a:t>dels</a:t>
            </a:r>
            <a:r>
              <a:rPr lang="es-ES" dirty="0" smtClean="0"/>
              <a:t> </a:t>
            </a:r>
            <a:r>
              <a:rPr lang="es-ES" dirty="0" err="1" smtClean="0"/>
              <a:t>països</a:t>
            </a:r>
            <a:r>
              <a:rPr lang="es-ES" dirty="0" smtClean="0"/>
              <a:t> </a:t>
            </a:r>
            <a:r>
              <a:rPr lang="es-ES" dirty="0" err="1" smtClean="0"/>
              <a:t>colonitzats</a:t>
            </a:r>
            <a:r>
              <a:rPr lang="es-ES" dirty="0" smtClean="0"/>
              <a:t>, van ser </a:t>
            </a:r>
            <a:r>
              <a:rPr lang="es-ES" dirty="0" err="1" smtClean="0"/>
              <a:t>només</a:t>
            </a:r>
            <a:r>
              <a:rPr lang="es-ES" dirty="0" smtClean="0"/>
              <a:t> </a:t>
            </a:r>
            <a:r>
              <a:rPr lang="es-ES" dirty="0" err="1" smtClean="0"/>
              <a:t>reivindicacions</a:t>
            </a:r>
            <a:r>
              <a:rPr lang="es-ES" dirty="0" smtClean="0"/>
              <a:t> </a:t>
            </a:r>
            <a:r>
              <a:rPr lang="es-ES" dirty="0" err="1" smtClean="0"/>
              <a:t>d’elits</a:t>
            </a:r>
            <a:r>
              <a:rPr lang="es-ES" dirty="0" smtClean="0"/>
              <a:t> </a:t>
            </a:r>
            <a:r>
              <a:rPr lang="es-ES" dirty="0" err="1" smtClean="0"/>
              <a:t>dirigents</a:t>
            </a:r>
            <a:r>
              <a:rPr lang="es-ES" dirty="0" smtClean="0"/>
              <a:t>? Per </a:t>
            </a:r>
            <a:r>
              <a:rPr lang="es-ES" dirty="0" err="1" smtClean="0"/>
              <a:t>què</a:t>
            </a:r>
            <a:r>
              <a:rPr lang="es-ES" dirty="0" smtClean="0"/>
              <a:t>?</a:t>
            </a:r>
          </a:p>
          <a:p>
            <a:r>
              <a:rPr lang="es-ES" dirty="0" err="1" smtClean="0"/>
              <a:t>Quin</a:t>
            </a:r>
            <a:r>
              <a:rPr lang="es-ES" dirty="0" smtClean="0"/>
              <a:t> va ser el factor </a:t>
            </a:r>
            <a:r>
              <a:rPr lang="es-ES" dirty="0" err="1" smtClean="0"/>
              <a:t>ideològic</a:t>
            </a:r>
            <a:r>
              <a:rPr lang="es-ES" dirty="0" smtClean="0"/>
              <a:t> </a:t>
            </a:r>
            <a:r>
              <a:rPr lang="es-ES" dirty="0" err="1" smtClean="0"/>
              <a:t>clau</a:t>
            </a:r>
            <a:r>
              <a:rPr lang="es-ES" dirty="0" smtClean="0"/>
              <a:t> que va </a:t>
            </a:r>
            <a:r>
              <a:rPr lang="es-ES" dirty="0" err="1" smtClean="0"/>
              <a:t>fer</a:t>
            </a:r>
            <a:r>
              <a:rPr lang="es-ES" dirty="0" smtClean="0"/>
              <a:t> entrar en </a:t>
            </a:r>
            <a:r>
              <a:rPr lang="es-ES" dirty="0" err="1" smtClean="0"/>
              <a:t>crisi</a:t>
            </a:r>
            <a:r>
              <a:rPr lang="es-ES" dirty="0" smtClean="0"/>
              <a:t> el </a:t>
            </a:r>
            <a:r>
              <a:rPr lang="es-ES" dirty="0" err="1" smtClean="0"/>
              <a:t>projecte</a:t>
            </a:r>
            <a:r>
              <a:rPr lang="es-ES" dirty="0" smtClean="0"/>
              <a:t> colonial?</a:t>
            </a:r>
          </a:p>
          <a:p>
            <a:r>
              <a:rPr lang="es-ES" dirty="0" smtClean="0"/>
              <a:t>Explica per </a:t>
            </a:r>
            <a:r>
              <a:rPr lang="es-ES" dirty="0" err="1" smtClean="0"/>
              <a:t>què</a:t>
            </a:r>
            <a:r>
              <a:rPr lang="es-ES" dirty="0" smtClean="0"/>
              <a:t> </a:t>
            </a:r>
            <a:r>
              <a:rPr lang="es-ES" dirty="0" err="1" smtClean="0"/>
              <a:t>els</a:t>
            </a:r>
            <a:r>
              <a:rPr lang="es-ES" dirty="0" smtClean="0"/>
              <a:t> </a:t>
            </a:r>
            <a:r>
              <a:rPr lang="es-ES" dirty="0" err="1" smtClean="0"/>
              <a:t>costums</a:t>
            </a:r>
            <a:r>
              <a:rPr lang="es-ES" dirty="0" smtClean="0"/>
              <a:t> i </a:t>
            </a:r>
            <a:r>
              <a:rPr lang="es-ES" dirty="0" err="1" smtClean="0"/>
              <a:t>els</a:t>
            </a:r>
            <a:r>
              <a:rPr lang="es-ES" dirty="0" smtClean="0"/>
              <a:t> </a:t>
            </a:r>
            <a:r>
              <a:rPr lang="es-ES" dirty="0" err="1" smtClean="0"/>
              <a:t>valors</a:t>
            </a:r>
            <a:r>
              <a:rPr lang="es-ES" dirty="0" smtClean="0"/>
              <a:t> </a:t>
            </a:r>
            <a:r>
              <a:rPr lang="es-ES" dirty="0" err="1" smtClean="0"/>
              <a:t>culturals</a:t>
            </a:r>
            <a:r>
              <a:rPr lang="es-ES" dirty="0" smtClean="0"/>
              <a:t> de les </a:t>
            </a:r>
            <a:r>
              <a:rPr lang="es-ES" dirty="0" err="1" smtClean="0"/>
              <a:t>societats</a:t>
            </a:r>
            <a:r>
              <a:rPr lang="es-ES" dirty="0" smtClean="0"/>
              <a:t> </a:t>
            </a:r>
            <a:r>
              <a:rPr lang="es-ES" dirty="0" err="1" smtClean="0"/>
              <a:t>indígenes</a:t>
            </a:r>
            <a:r>
              <a:rPr lang="es-ES" dirty="0" smtClean="0"/>
              <a:t> es </a:t>
            </a:r>
            <a:r>
              <a:rPr lang="es-ES" dirty="0" err="1" smtClean="0"/>
              <a:t>veien</a:t>
            </a:r>
            <a:r>
              <a:rPr lang="es-ES" dirty="0" smtClean="0"/>
              <a:t> </a:t>
            </a:r>
            <a:r>
              <a:rPr lang="es-ES" dirty="0" err="1" smtClean="0"/>
              <a:t>trasbalsats</a:t>
            </a:r>
            <a:r>
              <a:rPr lang="es-ES" dirty="0" smtClean="0"/>
              <a:t> per la </a:t>
            </a:r>
            <a:r>
              <a:rPr lang="es-ES" dirty="0" err="1" smtClean="0"/>
              <a:t>dominació</a:t>
            </a:r>
            <a:r>
              <a:rPr lang="es-ES" dirty="0" smtClean="0"/>
              <a:t> colonial. </a:t>
            </a:r>
            <a:r>
              <a:rPr lang="es-ES" dirty="0" err="1" smtClean="0"/>
              <a:t>Il.lustra</a:t>
            </a:r>
            <a:r>
              <a:rPr lang="es-ES" dirty="0" smtClean="0"/>
              <a:t> la </a:t>
            </a:r>
            <a:r>
              <a:rPr lang="es-ES" dirty="0" err="1" smtClean="0"/>
              <a:t>teva</a:t>
            </a:r>
            <a:r>
              <a:rPr lang="es-ES" dirty="0" smtClean="0"/>
              <a:t> </a:t>
            </a:r>
            <a:r>
              <a:rPr lang="es-ES" dirty="0" err="1" smtClean="0"/>
              <a:t>explicació</a:t>
            </a:r>
            <a:r>
              <a:rPr lang="es-ES" dirty="0" smtClean="0"/>
              <a:t> </a:t>
            </a:r>
            <a:r>
              <a:rPr lang="es-ES" dirty="0" err="1" smtClean="0"/>
              <a:t>amb</a:t>
            </a:r>
            <a:r>
              <a:rPr lang="es-ES" dirty="0" smtClean="0"/>
              <a:t> </a:t>
            </a:r>
            <a:r>
              <a:rPr lang="es-ES" dirty="0" err="1" smtClean="0"/>
              <a:t>exemples</a:t>
            </a:r>
            <a:r>
              <a:rPr lang="es-ES" dirty="0" smtClean="0"/>
              <a:t>.</a:t>
            </a:r>
          </a:p>
          <a:p>
            <a:r>
              <a:rPr lang="es-ES" dirty="0" err="1" smtClean="0"/>
              <a:t>Què</a:t>
            </a:r>
            <a:r>
              <a:rPr lang="es-ES" dirty="0" smtClean="0"/>
              <a:t> en </a:t>
            </a:r>
            <a:r>
              <a:rPr lang="es-ES" dirty="0" err="1" smtClean="0"/>
              <a:t>penses</a:t>
            </a:r>
            <a:r>
              <a:rPr lang="es-ES" dirty="0" smtClean="0"/>
              <a:t>, del </a:t>
            </a:r>
            <a:r>
              <a:rPr lang="es-ES" dirty="0" err="1" smtClean="0"/>
              <a:t>fet</a:t>
            </a:r>
            <a:r>
              <a:rPr lang="es-ES" dirty="0" smtClean="0"/>
              <a:t> colonial? Fes-</a:t>
            </a:r>
            <a:r>
              <a:rPr lang="es-ES" dirty="0" err="1" smtClean="0"/>
              <a:t>ne</a:t>
            </a:r>
            <a:r>
              <a:rPr lang="es-ES" dirty="0" smtClean="0"/>
              <a:t> una </a:t>
            </a:r>
            <a:r>
              <a:rPr lang="es-ES" dirty="0" err="1" smtClean="0"/>
              <a:t>valoració</a:t>
            </a:r>
            <a:r>
              <a:rPr lang="es-ES" dirty="0" smtClean="0"/>
              <a:t> </a:t>
            </a:r>
            <a:r>
              <a:rPr lang="es-ES" dirty="0" err="1" smtClean="0"/>
              <a:t>destacant</a:t>
            </a:r>
            <a:r>
              <a:rPr lang="es-ES" dirty="0" smtClean="0"/>
              <a:t> </a:t>
            </a:r>
            <a:r>
              <a:rPr lang="es-ES" dirty="0" err="1" smtClean="0"/>
              <a:t>els</a:t>
            </a:r>
            <a:r>
              <a:rPr lang="es-ES" dirty="0" smtClean="0"/>
              <a:t> pros i </a:t>
            </a:r>
            <a:r>
              <a:rPr lang="es-ES" dirty="0" err="1" smtClean="0"/>
              <a:t>els</a:t>
            </a:r>
            <a:r>
              <a:rPr lang="es-ES" dirty="0" smtClean="0"/>
              <a:t> </a:t>
            </a:r>
            <a:r>
              <a:rPr lang="es-ES" dirty="0" err="1" smtClean="0"/>
              <a:t>contres</a:t>
            </a:r>
            <a:r>
              <a:rPr lang="es-ES" dirty="0" smtClean="0"/>
              <a:t>, si </a:t>
            </a:r>
            <a:r>
              <a:rPr lang="es-ES" dirty="0" err="1" smtClean="0"/>
              <a:t>creus</a:t>
            </a:r>
            <a:r>
              <a:rPr lang="es-ES" dirty="0" smtClean="0"/>
              <a:t> que en té.</a:t>
            </a:r>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52</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52185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err="1" smtClean="0"/>
              <a:t>Què</a:t>
            </a:r>
            <a:r>
              <a:rPr lang="es-ES" dirty="0" smtClean="0"/>
              <a:t> cal saber de la </a:t>
            </a:r>
            <a:r>
              <a:rPr lang="es-ES" dirty="0" err="1" smtClean="0"/>
              <a:t>descolonització</a:t>
            </a:r>
            <a:r>
              <a:rPr lang="es-ES" dirty="0" smtClean="0"/>
              <a:t>? </a:t>
            </a:r>
            <a:endParaRPr lang="ca-ES" dirty="0"/>
          </a:p>
        </p:txBody>
      </p:sp>
      <p:sp>
        <p:nvSpPr>
          <p:cNvPr id="3" name="2 Marcador de contenido"/>
          <p:cNvSpPr>
            <a:spLocks noGrp="1"/>
          </p:cNvSpPr>
          <p:nvPr>
            <p:ph idx="1"/>
          </p:nvPr>
        </p:nvSpPr>
        <p:spPr>
          <a:xfrm>
            <a:off x="467544" y="1628800"/>
            <a:ext cx="8229600" cy="4741987"/>
          </a:xfrm>
          <a:solidFill>
            <a:schemeClr val="accent4">
              <a:lumMod val="20000"/>
              <a:lumOff val="80000"/>
            </a:schemeClr>
          </a:solidFill>
        </p:spPr>
        <p:txBody>
          <a:bodyPr>
            <a:normAutofit fontScale="62500" lnSpcReduction="20000"/>
          </a:bodyPr>
          <a:lstStyle/>
          <a:p>
            <a:r>
              <a:rPr lang="es-ES" dirty="0" smtClean="0"/>
              <a:t>Explica </a:t>
            </a:r>
            <a:r>
              <a:rPr lang="es-ES" dirty="0" err="1" smtClean="0"/>
              <a:t>l’evolució</a:t>
            </a:r>
            <a:r>
              <a:rPr lang="es-ES" dirty="0" smtClean="0"/>
              <a:t> de les </a:t>
            </a:r>
            <a:r>
              <a:rPr lang="es-ES" dirty="0" err="1" smtClean="0"/>
              <a:t>principals</a:t>
            </a:r>
            <a:r>
              <a:rPr lang="es-ES" dirty="0" smtClean="0"/>
              <a:t> </a:t>
            </a:r>
            <a:r>
              <a:rPr lang="es-ES" dirty="0" err="1" smtClean="0"/>
              <a:t>possessions</a:t>
            </a:r>
            <a:r>
              <a:rPr lang="es-ES" dirty="0" smtClean="0"/>
              <a:t> que </a:t>
            </a:r>
            <a:r>
              <a:rPr lang="es-ES" dirty="0" err="1" smtClean="0"/>
              <a:t>formaven</a:t>
            </a:r>
            <a:r>
              <a:rPr lang="es-ES" dirty="0" smtClean="0"/>
              <a:t> </a:t>
            </a:r>
            <a:r>
              <a:rPr lang="es-ES" dirty="0" err="1" smtClean="0"/>
              <a:t>els</a:t>
            </a:r>
            <a:r>
              <a:rPr lang="es-ES" dirty="0"/>
              <a:t> </a:t>
            </a:r>
            <a:r>
              <a:rPr lang="es-ES" dirty="0" err="1" smtClean="0"/>
              <a:t>imperis</a:t>
            </a:r>
            <a:r>
              <a:rPr lang="es-ES" dirty="0" smtClean="0"/>
              <a:t> </a:t>
            </a:r>
            <a:r>
              <a:rPr lang="es-ES" dirty="0" err="1" smtClean="0"/>
              <a:t>colonials</a:t>
            </a:r>
            <a:r>
              <a:rPr lang="es-ES" dirty="0" smtClean="0"/>
              <a:t> </a:t>
            </a:r>
            <a:r>
              <a:rPr lang="es-ES" dirty="0" err="1" smtClean="0"/>
              <a:t>francès</a:t>
            </a:r>
            <a:r>
              <a:rPr lang="es-ES" dirty="0" smtClean="0"/>
              <a:t> i </a:t>
            </a:r>
            <a:r>
              <a:rPr lang="es-ES" dirty="0" err="1" smtClean="0"/>
              <a:t>britànic</a:t>
            </a:r>
            <a:r>
              <a:rPr lang="es-ES" dirty="0" smtClean="0"/>
              <a:t>.</a:t>
            </a:r>
          </a:p>
          <a:p>
            <a:r>
              <a:rPr lang="es-ES" dirty="0" err="1" smtClean="0"/>
              <a:t>Informa’t</a:t>
            </a:r>
            <a:r>
              <a:rPr lang="es-ES" dirty="0" smtClean="0"/>
              <a:t> sobre un país que </a:t>
            </a:r>
            <a:r>
              <a:rPr lang="es-ES" dirty="0" err="1" smtClean="0"/>
              <a:t>hagi</a:t>
            </a:r>
            <a:r>
              <a:rPr lang="es-ES" dirty="0" smtClean="0"/>
              <a:t> </a:t>
            </a:r>
            <a:r>
              <a:rPr lang="es-ES" dirty="0" err="1" smtClean="0"/>
              <a:t>accedit</a:t>
            </a:r>
            <a:r>
              <a:rPr lang="es-ES" dirty="0" smtClean="0"/>
              <a:t> a la </a:t>
            </a:r>
            <a:r>
              <a:rPr lang="es-ES" dirty="0" err="1" smtClean="0"/>
              <a:t>independència</a:t>
            </a:r>
            <a:r>
              <a:rPr lang="es-ES" dirty="0" smtClean="0"/>
              <a:t> per una </a:t>
            </a:r>
            <a:r>
              <a:rPr lang="es-ES" dirty="0" err="1" smtClean="0"/>
              <a:t>via</a:t>
            </a:r>
            <a:r>
              <a:rPr lang="es-ES" dirty="0" smtClean="0"/>
              <a:t> pacífica i sobre un </a:t>
            </a:r>
            <a:r>
              <a:rPr lang="es-ES" dirty="0" err="1" smtClean="0"/>
              <a:t>altre</a:t>
            </a:r>
            <a:r>
              <a:rPr lang="es-ES" dirty="0" smtClean="0"/>
              <a:t> que </a:t>
            </a:r>
            <a:r>
              <a:rPr lang="es-ES" dirty="0" err="1" smtClean="0"/>
              <a:t>ho</a:t>
            </a:r>
            <a:r>
              <a:rPr lang="es-ES" dirty="0" smtClean="0"/>
              <a:t> </a:t>
            </a:r>
            <a:r>
              <a:rPr lang="es-ES" dirty="0" err="1" smtClean="0"/>
              <a:t>hagi</a:t>
            </a:r>
            <a:r>
              <a:rPr lang="es-ES" dirty="0" smtClean="0"/>
              <a:t> </a:t>
            </a:r>
            <a:r>
              <a:rPr lang="es-ES" dirty="0" err="1" smtClean="0"/>
              <a:t>fet</a:t>
            </a:r>
            <a:r>
              <a:rPr lang="es-ES" dirty="0" smtClean="0"/>
              <a:t> </a:t>
            </a:r>
            <a:r>
              <a:rPr lang="es-ES" dirty="0" err="1" smtClean="0"/>
              <a:t>mitjançant</a:t>
            </a:r>
            <a:r>
              <a:rPr lang="es-ES" dirty="0" smtClean="0"/>
              <a:t> una guerra. Explica </a:t>
            </a:r>
            <a:r>
              <a:rPr lang="es-ES" dirty="0" err="1" smtClean="0"/>
              <a:t>els</a:t>
            </a:r>
            <a:r>
              <a:rPr lang="es-ES" dirty="0" smtClean="0"/>
              <a:t> dos </a:t>
            </a:r>
            <a:r>
              <a:rPr lang="es-ES" dirty="0" err="1" smtClean="0"/>
              <a:t>processos</a:t>
            </a:r>
            <a:r>
              <a:rPr lang="es-ES" dirty="0" smtClean="0"/>
              <a:t>.</a:t>
            </a:r>
          </a:p>
          <a:p>
            <a:r>
              <a:rPr lang="es-ES" dirty="0" err="1" smtClean="0"/>
              <a:t>Què</a:t>
            </a:r>
            <a:r>
              <a:rPr lang="es-ES" dirty="0" smtClean="0"/>
              <a:t> </a:t>
            </a:r>
            <a:r>
              <a:rPr lang="es-ES" dirty="0" err="1" smtClean="0"/>
              <a:t>representava</a:t>
            </a:r>
            <a:r>
              <a:rPr lang="es-ES" dirty="0" smtClean="0"/>
              <a:t> </a:t>
            </a:r>
            <a:r>
              <a:rPr lang="es-ES" dirty="0" err="1" smtClean="0"/>
              <a:t>l’Índia</a:t>
            </a:r>
            <a:r>
              <a:rPr lang="es-ES" dirty="0" smtClean="0"/>
              <a:t> </a:t>
            </a:r>
            <a:r>
              <a:rPr lang="es-ES" dirty="0" err="1" smtClean="0"/>
              <a:t>dins</a:t>
            </a:r>
            <a:r>
              <a:rPr lang="es-ES" dirty="0" smtClean="0"/>
              <a:t> de </a:t>
            </a:r>
            <a:r>
              <a:rPr lang="es-ES" dirty="0" err="1" smtClean="0"/>
              <a:t>l’Imperi</a:t>
            </a:r>
            <a:r>
              <a:rPr lang="es-ES" dirty="0" smtClean="0"/>
              <a:t> colonial </a:t>
            </a:r>
            <a:r>
              <a:rPr lang="es-ES" dirty="0" err="1" smtClean="0"/>
              <a:t>britànic</a:t>
            </a:r>
            <a:r>
              <a:rPr lang="es-ES" dirty="0" smtClean="0"/>
              <a:t>?</a:t>
            </a:r>
          </a:p>
          <a:p>
            <a:r>
              <a:rPr lang="es-ES" dirty="0" smtClean="0"/>
              <a:t>Per </a:t>
            </a:r>
            <a:r>
              <a:rPr lang="es-ES" dirty="0" err="1" smtClean="0"/>
              <a:t>què</a:t>
            </a:r>
            <a:r>
              <a:rPr lang="es-ES" dirty="0" smtClean="0"/>
              <a:t> va derivar </a:t>
            </a:r>
            <a:r>
              <a:rPr lang="es-ES" dirty="0" err="1" smtClean="0"/>
              <a:t>cap</a:t>
            </a:r>
            <a:r>
              <a:rPr lang="es-ES" dirty="0" smtClean="0"/>
              <a:t> a una guerra civil, la </a:t>
            </a:r>
            <a:r>
              <a:rPr lang="es-ES" dirty="0" err="1" smtClean="0"/>
              <a:t>situació</a:t>
            </a:r>
            <a:r>
              <a:rPr lang="es-ES" dirty="0" smtClean="0"/>
              <a:t> a </a:t>
            </a:r>
            <a:r>
              <a:rPr lang="es-ES" dirty="0" err="1" smtClean="0"/>
              <a:t>l’Índia</a:t>
            </a:r>
            <a:r>
              <a:rPr lang="es-ES" dirty="0" smtClean="0"/>
              <a:t>?</a:t>
            </a:r>
          </a:p>
          <a:p>
            <a:r>
              <a:rPr lang="es-ES" dirty="0" err="1" smtClean="0"/>
              <a:t>Extableix</a:t>
            </a:r>
            <a:r>
              <a:rPr lang="es-ES" dirty="0" smtClean="0"/>
              <a:t> les </a:t>
            </a:r>
            <a:r>
              <a:rPr lang="es-ES" dirty="0" err="1" smtClean="0"/>
              <a:t>diferències</a:t>
            </a:r>
            <a:r>
              <a:rPr lang="es-ES" dirty="0" smtClean="0"/>
              <a:t> i les </a:t>
            </a:r>
            <a:r>
              <a:rPr lang="es-ES" dirty="0" err="1" smtClean="0"/>
              <a:t>similituds</a:t>
            </a:r>
            <a:r>
              <a:rPr lang="es-ES" dirty="0" smtClean="0"/>
              <a:t> entre </a:t>
            </a:r>
            <a:r>
              <a:rPr lang="es-ES" dirty="0" err="1" smtClean="0"/>
              <a:t>els</a:t>
            </a:r>
            <a:r>
              <a:rPr lang="es-ES" dirty="0" smtClean="0"/>
              <a:t> </a:t>
            </a:r>
            <a:r>
              <a:rPr lang="es-ES" dirty="0" err="1" smtClean="0"/>
              <a:t>processos</a:t>
            </a:r>
            <a:r>
              <a:rPr lang="es-ES" dirty="0" smtClean="0"/>
              <a:t> </a:t>
            </a:r>
            <a:r>
              <a:rPr lang="es-ES" dirty="0" err="1" smtClean="0"/>
              <a:t>d’independència</a:t>
            </a:r>
            <a:r>
              <a:rPr lang="es-ES" dirty="0" smtClean="0"/>
              <a:t> </a:t>
            </a:r>
            <a:r>
              <a:rPr lang="es-ES" dirty="0" err="1" smtClean="0"/>
              <a:t>d’Indonèsia</a:t>
            </a:r>
            <a:r>
              <a:rPr lang="es-ES" dirty="0" smtClean="0"/>
              <a:t> i </a:t>
            </a:r>
            <a:r>
              <a:rPr lang="es-ES" dirty="0" err="1" smtClean="0"/>
              <a:t>d’Indoxina</a:t>
            </a:r>
            <a:r>
              <a:rPr lang="es-ES" dirty="0" smtClean="0"/>
              <a:t>.</a:t>
            </a:r>
          </a:p>
          <a:p>
            <a:r>
              <a:rPr lang="es-ES" dirty="0" smtClean="0"/>
              <a:t>Explica per </a:t>
            </a:r>
            <a:r>
              <a:rPr lang="es-ES" dirty="0" err="1" smtClean="0"/>
              <a:t>què</a:t>
            </a:r>
            <a:r>
              <a:rPr lang="es-ES" dirty="0" smtClean="0"/>
              <a:t> diem que la </a:t>
            </a:r>
            <a:r>
              <a:rPr lang="es-ES" dirty="0" err="1" smtClean="0"/>
              <a:t>revolució</a:t>
            </a:r>
            <a:r>
              <a:rPr lang="es-ES" dirty="0" smtClean="0"/>
              <a:t> </a:t>
            </a:r>
            <a:r>
              <a:rPr lang="es-ES" dirty="0" err="1" smtClean="0"/>
              <a:t>xinesa</a:t>
            </a:r>
            <a:r>
              <a:rPr lang="es-ES" dirty="0" smtClean="0"/>
              <a:t> </a:t>
            </a:r>
            <a:r>
              <a:rPr lang="es-ES" dirty="0" err="1" smtClean="0"/>
              <a:t>fou</a:t>
            </a:r>
            <a:r>
              <a:rPr lang="es-ES" dirty="0" smtClean="0"/>
              <a:t> </a:t>
            </a:r>
            <a:r>
              <a:rPr lang="es-ES" dirty="0" err="1" smtClean="0"/>
              <a:t>com</a:t>
            </a:r>
            <a:r>
              <a:rPr lang="es-ES" dirty="0" smtClean="0"/>
              <a:t> una música de </a:t>
            </a:r>
            <a:r>
              <a:rPr lang="es-ES" dirty="0" err="1" smtClean="0"/>
              <a:t>fons</a:t>
            </a:r>
            <a:r>
              <a:rPr lang="es-ES" dirty="0" smtClean="0"/>
              <a:t> </a:t>
            </a:r>
            <a:r>
              <a:rPr lang="es-ES" dirty="0" err="1" smtClean="0"/>
              <a:t>dels</a:t>
            </a:r>
            <a:r>
              <a:rPr lang="es-ES" dirty="0" smtClean="0"/>
              <a:t> </a:t>
            </a:r>
            <a:r>
              <a:rPr lang="es-ES" dirty="0" err="1" smtClean="0"/>
              <a:t>processos</a:t>
            </a:r>
            <a:r>
              <a:rPr lang="es-ES" dirty="0" smtClean="0"/>
              <a:t> de </a:t>
            </a:r>
            <a:r>
              <a:rPr lang="es-ES" dirty="0" err="1" smtClean="0"/>
              <a:t>descolonització</a:t>
            </a:r>
            <a:r>
              <a:rPr lang="es-ES" dirty="0"/>
              <a:t>.</a:t>
            </a:r>
            <a:endParaRPr lang="es-ES" dirty="0" smtClean="0"/>
          </a:p>
          <a:p>
            <a:r>
              <a:rPr lang="es-ES" dirty="0" smtClean="0"/>
              <a:t>Explica </a:t>
            </a:r>
            <a:r>
              <a:rPr lang="es-ES" dirty="0" err="1" smtClean="0"/>
              <a:t>els</a:t>
            </a:r>
            <a:r>
              <a:rPr lang="es-ES" dirty="0" smtClean="0"/>
              <a:t> </a:t>
            </a:r>
            <a:r>
              <a:rPr lang="es-ES" dirty="0" err="1" smtClean="0"/>
              <a:t>principals</a:t>
            </a:r>
            <a:r>
              <a:rPr lang="es-ES" dirty="0" smtClean="0"/>
              <a:t> </a:t>
            </a:r>
            <a:r>
              <a:rPr lang="es-ES" dirty="0" err="1" smtClean="0"/>
              <a:t>processos</a:t>
            </a:r>
            <a:r>
              <a:rPr lang="es-ES" dirty="0" smtClean="0"/>
              <a:t> </a:t>
            </a:r>
            <a:r>
              <a:rPr lang="es-ES" dirty="0" err="1" smtClean="0"/>
              <a:t>d’independització</a:t>
            </a:r>
            <a:r>
              <a:rPr lang="es-ES" dirty="0" smtClean="0"/>
              <a:t> de les </a:t>
            </a:r>
            <a:r>
              <a:rPr lang="es-ES" dirty="0" err="1" smtClean="0"/>
              <a:t>colònies</a:t>
            </a:r>
            <a:r>
              <a:rPr lang="es-ES" dirty="0" smtClean="0"/>
              <a:t> </a:t>
            </a:r>
            <a:r>
              <a:rPr lang="es-ES" dirty="0" err="1" smtClean="0"/>
              <a:t>europees</a:t>
            </a:r>
            <a:r>
              <a:rPr lang="es-ES" dirty="0" smtClean="0"/>
              <a:t> del </a:t>
            </a:r>
            <a:r>
              <a:rPr lang="es-ES" dirty="0" err="1" smtClean="0"/>
              <a:t>nord</a:t>
            </a:r>
            <a:r>
              <a:rPr lang="es-ES" dirty="0" smtClean="0"/>
              <a:t> </a:t>
            </a:r>
            <a:r>
              <a:rPr lang="es-ES" dirty="0" err="1" smtClean="0"/>
              <a:t>d’Àfrica</a:t>
            </a:r>
            <a:r>
              <a:rPr lang="es-ES" dirty="0" smtClean="0"/>
              <a:t> </a:t>
            </a:r>
            <a:r>
              <a:rPr lang="es-ES" dirty="0" err="1" smtClean="0"/>
              <a:t>després</a:t>
            </a:r>
            <a:r>
              <a:rPr lang="es-ES" dirty="0" smtClean="0"/>
              <a:t> de la </a:t>
            </a:r>
            <a:r>
              <a:rPr lang="es-ES" dirty="0" err="1" smtClean="0"/>
              <a:t>segona</a:t>
            </a:r>
            <a:r>
              <a:rPr lang="es-ES" dirty="0" smtClean="0"/>
              <a:t> guerra mundial.</a:t>
            </a:r>
          </a:p>
          <a:p>
            <a:r>
              <a:rPr lang="es-ES" dirty="0" smtClean="0"/>
              <a:t>Explica </a:t>
            </a:r>
            <a:r>
              <a:rPr lang="es-ES" dirty="0" err="1" smtClean="0"/>
              <a:t>quan</a:t>
            </a:r>
            <a:r>
              <a:rPr lang="es-ES" dirty="0" smtClean="0"/>
              <a:t> i </a:t>
            </a:r>
            <a:r>
              <a:rPr lang="es-ES" dirty="0" err="1" smtClean="0"/>
              <a:t>mitjançant</a:t>
            </a:r>
            <a:r>
              <a:rPr lang="es-ES" dirty="0" smtClean="0"/>
              <a:t> </a:t>
            </a:r>
            <a:r>
              <a:rPr lang="es-ES" dirty="0" err="1" smtClean="0"/>
              <a:t>quin</a:t>
            </a:r>
            <a:r>
              <a:rPr lang="es-ES" dirty="0" smtClean="0"/>
              <a:t> </a:t>
            </a:r>
            <a:r>
              <a:rPr lang="es-ES" dirty="0" err="1" smtClean="0"/>
              <a:t>procés</a:t>
            </a:r>
            <a:r>
              <a:rPr lang="es-ES" dirty="0" smtClean="0"/>
              <a:t> de </a:t>
            </a:r>
            <a:r>
              <a:rPr lang="es-ES" dirty="0" err="1" smtClean="0"/>
              <a:t>descolonització</a:t>
            </a:r>
            <a:r>
              <a:rPr lang="es-ES" dirty="0" smtClean="0"/>
              <a:t> va arribar a la </a:t>
            </a:r>
            <a:r>
              <a:rPr lang="es-ES" dirty="0" err="1" smtClean="0"/>
              <a:t>independència</a:t>
            </a:r>
            <a:r>
              <a:rPr lang="es-ES" dirty="0" smtClean="0"/>
              <a:t> </a:t>
            </a:r>
            <a:r>
              <a:rPr lang="es-ES" dirty="0" err="1" smtClean="0"/>
              <a:t>Algèria</a:t>
            </a:r>
            <a:r>
              <a:rPr lang="es-ES" dirty="0" smtClean="0"/>
              <a:t>. La </a:t>
            </a:r>
            <a:r>
              <a:rPr lang="es-ES" dirty="0" err="1" smtClean="0"/>
              <a:t>violència</a:t>
            </a:r>
            <a:r>
              <a:rPr lang="es-ES" dirty="0" smtClean="0"/>
              <a:t> que es va generar en </a:t>
            </a:r>
            <a:r>
              <a:rPr lang="es-ES" dirty="0" err="1" smtClean="0"/>
              <a:t>aquell</a:t>
            </a:r>
            <a:r>
              <a:rPr lang="es-ES" dirty="0" smtClean="0"/>
              <a:t> </a:t>
            </a:r>
            <a:r>
              <a:rPr lang="es-ES" dirty="0" err="1" smtClean="0"/>
              <a:t>període</a:t>
            </a:r>
            <a:r>
              <a:rPr lang="es-ES" dirty="0" smtClean="0"/>
              <a:t>, es va aturar </a:t>
            </a:r>
            <a:r>
              <a:rPr lang="es-ES" dirty="0" err="1" smtClean="0"/>
              <a:t>amb</a:t>
            </a:r>
            <a:r>
              <a:rPr lang="es-ES" dirty="0" smtClean="0"/>
              <a:t> la </a:t>
            </a:r>
            <a:r>
              <a:rPr lang="es-ES" dirty="0" err="1" smtClean="0"/>
              <a:t>independència</a:t>
            </a:r>
            <a:r>
              <a:rPr lang="es-ES" dirty="0" smtClean="0"/>
              <a:t>? </a:t>
            </a:r>
            <a:r>
              <a:rPr lang="es-ES" dirty="0" err="1" smtClean="0"/>
              <a:t>Quines</a:t>
            </a:r>
            <a:r>
              <a:rPr lang="es-ES" dirty="0" smtClean="0"/>
              <a:t> </a:t>
            </a:r>
            <a:r>
              <a:rPr lang="es-ES" dirty="0" err="1" smtClean="0"/>
              <a:t>conseqüències</a:t>
            </a:r>
            <a:r>
              <a:rPr lang="es-ES" dirty="0" smtClean="0"/>
              <a:t> han </a:t>
            </a:r>
            <a:r>
              <a:rPr lang="es-ES" dirty="0" err="1" smtClean="0"/>
              <a:t>tingut</a:t>
            </a:r>
            <a:r>
              <a:rPr lang="es-ES" dirty="0" smtClean="0"/>
              <a:t> </a:t>
            </a:r>
            <a:r>
              <a:rPr lang="es-ES" dirty="0" err="1" smtClean="0"/>
              <a:t>posteriorment</a:t>
            </a:r>
            <a:r>
              <a:rPr lang="es-ES" dirty="0" smtClean="0"/>
              <a:t> les </a:t>
            </a:r>
            <a:r>
              <a:rPr lang="es-ES" dirty="0" err="1" smtClean="0"/>
              <a:t>tensions</a:t>
            </a:r>
            <a:r>
              <a:rPr lang="es-ES" dirty="0" smtClean="0"/>
              <a:t> que es van </a:t>
            </a:r>
            <a:r>
              <a:rPr lang="es-ES" dirty="0" err="1" smtClean="0"/>
              <a:t>viure</a:t>
            </a:r>
            <a:r>
              <a:rPr lang="es-ES" dirty="0" smtClean="0"/>
              <a:t> </a:t>
            </a:r>
            <a:r>
              <a:rPr lang="es-ES" dirty="0" err="1" smtClean="0"/>
              <a:t>aleshores</a:t>
            </a:r>
            <a:r>
              <a:rPr lang="es-ES" dirty="0" smtClean="0"/>
              <a:t>?</a:t>
            </a:r>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021729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err="1" smtClean="0"/>
              <a:t>Què</a:t>
            </a:r>
            <a:r>
              <a:rPr lang="es-ES" dirty="0" smtClean="0"/>
              <a:t> cal saber del Tercer </a:t>
            </a:r>
            <a:r>
              <a:rPr lang="es-ES" dirty="0" err="1" smtClean="0"/>
              <a:t>Món</a:t>
            </a:r>
            <a:r>
              <a:rPr lang="es-ES" dirty="0" smtClean="0"/>
              <a:t> i</a:t>
            </a:r>
            <a:br>
              <a:rPr lang="es-ES" dirty="0" smtClean="0"/>
            </a:br>
            <a:r>
              <a:rPr lang="es-ES" dirty="0" smtClean="0"/>
              <a:t>el </a:t>
            </a:r>
            <a:r>
              <a:rPr lang="es-ES" dirty="0" err="1" smtClean="0"/>
              <a:t>subdesenvolupament</a:t>
            </a:r>
            <a:r>
              <a:rPr lang="es-ES" dirty="0" smtClean="0"/>
              <a:t>? </a:t>
            </a:r>
            <a:endParaRPr lang="ca-ES" dirty="0"/>
          </a:p>
        </p:txBody>
      </p:sp>
      <p:sp>
        <p:nvSpPr>
          <p:cNvPr id="3" name="2 Marcador de contenido"/>
          <p:cNvSpPr>
            <a:spLocks noGrp="1"/>
          </p:cNvSpPr>
          <p:nvPr>
            <p:ph idx="1"/>
          </p:nvPr>
        </p:nvSpPr>
        <p:spPr>
          <a:xfrm>
            <a:off x="457200" y="1700808"/>
            <a:ext cx="8229600" cy="4536504"/>
          </a:xfrm>
          <a:solidFill>
            <a:schemeClr val="accent4">
              <a:lumMod val="20000"/>
              <a:lumOff val="80000"/>
            </a:schemeClr>
          </a:solidFill>
        </p:spPr>
        <p:txBody>
          <a:bodyPr>
            <a:normAutofit fontScale="55000" lnSpcReduction="20000"/>
          </a:bodyPr>
          <a:lstStyle/>
          <a:p>
            <a:r>
              <a:rPr lang="es-ES" dirty="0" err="1" smtClean="0"/>
              <a:t>Què</a:t>
            </a:r>
            <a:r>
              <a:rPr lang="es-ES" dirty="0" smtClean="0"/>
              <a:t> </a:t>
            </a:r>
            <a:r>
              <a:rPr lang="es-ES" dirty="0" err="1" smtClean="0"/>
              <a:t>vol</a:t>
            </a:r>
            <a:r>
              <a:rPr lang="es-ES" dirty="0" smtClean="0"/>
              <a:t> </a:t>
            </a:r>
            <a:r>
              <a:rPr lang="es-ES" dirty="0" err="1" smtClean="0"/>
              <a:t>dir</a:t>
            </a:r>
            <a:r>
              <a:rPr lang="es-ES" dirty="0" smtClean="0"/>
              <a:t> que la </a:t>
            </a:r>
            <a:r>
              <a:rPr lang="es-ES" dirty="0" err="1" smtClean="0"/>
              <a:t>conferència</a:t>
            </a:r>
            <a:r>
              <a:rPr lang="es-ES" dirty="0" smtClean="0"/>
              <a:t> de Bandung </a:t>
            </a:r>
            <a:r>
              <a:rPr lang="es-ES" dirty="0" err="1" smtClean="0"/>
              <a:t>pot</a:t>
            </a:r>
            <a:r>
              <a:rPr lang="es-ES" dirty="0" smtClean="0"/>
              <a:t> ser considerada </a:t>
            </a:r>
            <a:r>
              <a:rPr lang="es-ES" dirty="0" err="1" smtClean="0"/>
              <a:t>com</a:t>
            </a:r>
            <a:r>
              <a:rPr lang="es-ES" dirty="0" smtClean="0"/>
              <a:t> </a:t>
            </a:r>
            <a:r>
              <a:rPr lang="es-ES" dirty="0" err="1" smtClean="0"/>
              <a:t>l’emergència</a:t>
            </a:r>
            <a:r>
              <a:rPr lang="es-ES" dirty="0" smtClean="0"/>
              <a:t> del Tercer </a:t>
            </a:r>
            <a:r>
              <a:rPr lang="es-ES" dirty="0" err="1" smtClean="0"/>
              <a:t>Món</a:t>
            </a:r>
            <a:r>
              <a:rPr lang="es-ES" dirty="0" smtClean="0"/>
              <a:t> en </a:t>
            </a:r>
            <a:r>
              <a:rPr lang="es-ES" dirty="0" err="1" smtClean="0"/>
              <a:t>l’escena</a:t>
            </a:r>
            <a:r>
              <a:rPr lang="es-ES" dirty="0" smtClean="0"/>
              <a:t> mundial?</a:t>
            </a:r>
          </a:p>
          <a:p>
            <a:r>
              <a:rPr lang="es-ES" dirty="0" smtClean="0"/>
              <a:t>Fes una </a:t>
            </a:r>
            <a:r>
              <a:rPr lang="es-ES" dirty="0" err="1" smtClean="0"/>
              <a:t>llista</a:t>
            </a:r>
            <a:r>
              <a:rPr lang="es-ES" dirty="0" smtClean="0"/>
              <a:t> </a:t>
            </a:r>
            <a:r>
              <a:rPr lang="es-ES" dirty="0" err="1" smtClean="0"/>
              <a:t>dels</a:t>
            </a:r>
            <a:r>
              <a:rPr lang="es-ES" dirty="0" smtClean="0"/>
              <a:t> </a:t>
            </a:r>
            <a:r>
              <a:rPr lang="es-ES" dirty="0" err="1" smtClean="0"/>
              <a:t>països</a:t>
            </a:r>
            <a:r>
              <a:rPr lang="es-ES" dirty="0" smtClean="0"/>
              <a:t> </a:t>
            </a:r>
            <a:r>
              <a:rPr lang="es-ES" dirty="0" err="1" smtClean="0"/>
              <a:t>participants</a:t>
            </a:r>
            <a:r>
              <a:rPr lang="es-ES" dirty="0" smtClean="0"/>
              <a:t> en la </a:t>
            </a:r>
            <a:r>
              <a:rPr lang="es-ES" dirty="0" err="1" smtClean="0"/>
              <a:t>conferència</a:t>
            </a:r>
            <a:r>
              <a:rPr lang="es-ES" dirty="0" smtClean="0"/>
              <a:t> de Bandung que en </a:t>
            </a:r>
            <a:r>
              <a:rPr lang="es-ES" dirty="0" err="1" smtClean="0"/>
              <a:t>aquell</a:t>
            </a:r>
            <a:r>
              <a:rPr lang="es-ES" dirty="0" smtClean="0"/>
              <a:t> </a:t>
            </a:r>
            <a:r>
              <a:rPr lang="es-ES" dirty="0" err="1" smtClean="0"/>
              <a:t>moment</a:t>
            </a:r>
            <a:r>
              <a:rPr lang="es-ES" dirty="0" smtClean="0"/>
              <a:t> eren </a:t>
            </a:r>
            <a:r>
              <a:rPr lang="es-ES" dirty="0" err="1" smtClean="0"/>
              <a:t>independents</a:t>
            </a:r>
            <a:r>
              <a:rPr lang="es-ES" dirty="0" smtClean="0"/>
              <a:t>, i una </a:t>
            </a:r>
            <a:r>
              <a:rPr lang="es-ES" dirty="0" err="1" smtClean="0"/>
              <a:t>altra</a:t>
            </a:r>
            <a:r>
              <a:rPr lang="es-ES" dirty="0" smtClean="0"/>
              <a:t> </a:t>
            </a:r>
            <a:r>
              <a:rPr lang="es-ES" dirty="0" err="1" smtClean="0"/>
              <a:t>dels</a:t>
            </a:r>
            <a:r>
              <a:rPr lang="es-ES" dirty="0" smtClean="0"/>
              <a:t> que encara no </a:t>
            </a:r>
            <a:r>
              <a:rPr lang="es-ES" dirty="0" err="1" smtClean="0"/>
              <a:t>havien</a:t>
            </a:r>
            <a:r>
              <a:rPr lang="es-ES" dirty="0" smtClean="0"/>
              <a:t> </a:t>
            </a:r>
            <a:r>
              <a:rPr lang="es-ES" dirty="0" err="1" smtClean="0"/>
              <a:t>obtingut</a:t>
            </a:r>
            <a:r>
              <a:rPr lang="es-ES" dirty="0" smtClean="0"/>
              <a:t> la </a:t>
            </a:r>
            <a:r>
              <a:rPr lang="es-ES" dirty="0" err="1" smtClean="0"/>
              <a:t>independència</a:t>
            </a:r>
            <a:r>
              <a:rPr lang="es-ES" dirty="0" smtClean="0"/>
              <a:t>. </a:t>
            </a:r>
            <a:r>
              <a:rPr lang="es-ES" dirty="0" err="1" smtClean="0"/>
              <a:t>Situal’s</a:t>
            </a:r>
            <a:r>
              <a:rPr lang="es-ES" dirty="0" smtClean="0"/>
              <a:t> en un </a:t>
            </a:r>
            <a:r>
              <a:rPr lang="es-ES" dirty="0" err="1" smtClean="0"/>
              <a:t>planisferi</a:t>
            </a:r>
            <a:r>
              <a:rPr lang="es-ES" dirty="0" smtClean="0"/>
              <a:t> </a:t>
            </a:r>
            <a:r>
              <a:rPr lang="es-ES" dirty="0" err="1" smtClean="0"/>
              <a:t>mut</a:t>
            </a:r>
            <a:r>
              <a:rPr lang="es-ES" dirty="0" smtClean="0"/>
              <a:t> i, </a:t>
            </a:r>
            <a:r>
              <a:rPr lang="es-ES" dirty="0" err="1" smtClean="0"/>
              <a:t>després</a:t>
            </a:r>
            <a:r>
              <a:rPr lang="es-ES" dirty="0" smtClean="0"/>
              <a:t>, </a:t>
            </a:r>
            <a:r>
              <a:rPr lang="es-ES" dirty="0" err="1" smtClean="0"/>
              <a:t>treu-ne</a:t>
            </a:r>
            <a:r>
              <a:rPr lang="es-ES" dirty="0" smtClean="0"/>
              <a:t> </a:t>
            </a:r>
            <a:r>
              <a:rPr lang="es-ES" dirty="0" err="1" smtClean="0"/>
              <a:t>conclusions</a:t>
            </a:r>
            <a:r>
              <a:rPr lang="es-ES" dirty="0" smtClean="0"/>
              <a:t>.</a:t>
            </a:r>
          </a:p>
          <a:p>
            <a:r>
              <a:rPr lang="es-ES" dirty="0" err="1" smtClean="0"/>
              <a:t>Quines</a:t>
            </a:r>
            <a:r>
              <a:rPr lang="es-ES" dirty="0" smtClean="0"/>
              <a:t> van ser les tres </a:t>
            </a:r>
            <a:r>
              <a:rPr lang="es-ES" dirty="0" err="1" smtClean="0"/>
              <a:t>grans</a:t>
            </a:r>
            <a:r>
              <a:rPr lang="es-ES" dirty="0" smtClean="0"/>
              <a:t> </a:t>
            </a:r>
            <a:r>
              <a:rPr lang="es-ES" dirty="0" err="1" smtClean="0"/>
              <a:t>tendències</a:t>
            </a:r>
            <a:r>
              <a:rPr lang="es-ES" dirty="0" smtClean="0"/>
              <a:t> que es van significar </a:t>
            </a:r>
            <a:r>
              <a:rPr lang="es-ES" dirty="0" err="1" smtClean="0"/>
              <a:t>durant</a:t>
            </a:r>
            <a:r>
              <a:rPr lang="es-ES" dirty="0" smtClean="0"/>
              <a:t> la </a:t>
            </a:r>
            <a:r>
              <a:rPr lang="es-ES" dirty="0" err="1" smtClean="0"/>
              <a:t>conferència</a:t>
            </a:r>
            <a:r>
              <a:rPr lang="es-ES" dirty="0" smtClean="0"/>
              <a:t> de Bandung? </a:t>
            </a:r>
            <a:r>
              <a:rPr lang="es-ES" dirty="0" err="1" smtClean="0"/>
              <a:t>Quines</a:t>
            </a:r>
            <a:r>
              <a:rPr lang="es-ES" dirty="0" smtClean="0"/>
              <a:t> </a:t>
            </a:r>
            <a:r>
              <a:rPr lang="es-ES" dirty="0" err="1" smtClean="0"/>
              <a:t>d’aquestes</a:t>
            </a:r>
            <a:r>
              <a:rPr lang="es-ES" dirty="0" smtClean="0"/>
              <a:t> </a:t>
            </a:r>
            <a:r>
              <a:rPr lang="es-ES" dirty="0" err="1" smtClean="0"/>
              <a:t>tendències</a:t>
            </a:r>
            <a:r>
              <a:rPr lang="es-ES" dirty="0" smtClean="0"/>
              <a:t> </a:t>
            </a:r>
            <a:r>
              <a:rPr lang="es-ES" dirty="0" err="1" smtClean="0"/>
              <a:t>capitalitzà</a:t>
            </a:r>
            <a:r>
              <a:rPr lang="es-ES" dirty="0" smtClean="0"/>
              <a:t> la </a:t>
            </a:r>
            <a:r>
              <a:rPr lang="es-ES" dirty="0" err="1" smtClean="0"/>
              <a:t>conferència</a:t>
            </a:r>
            <a:r>
              <a:rPr lang="es-ES" dirty="0" smtClean="0"/>
              <a:t>?</a:t>
            </a:r>
          </a:p>
          <a:p>
            <a:r>
              <a:rPr lang="es-ES" dirty="0" smtClean="0"/>
              <a:t>Explica </a:t>
            </a:r>
            <a:r>
              <a:rPr lang="es-ES" dirty="0" err="1" smtClean="0"/>
              <a:t>amb</a:t>
            </a:r>
            <a:r>
              <a:rPr lang="es-ES" dirty="0" smtClean="0"/>
              <a:t> </a:t>
            </a:r>
            <a:r>
              <a:rPr lang="es-ES" dirty="0" err="1" smtClean="0"/>
              <a:t>paraules</a:t>
            </a:r>
            <a:r>
              <a:rPr lang="es-ES" dirty="0" smtClean="0"/>
              <a:t> </a:t>
            </a:r>
            <a:r>
              <a:rPr lang="es-ES" dirty="0" err="1" smtClean="0"/>
              <a:t>teves</a:t>
            </a:r>
            <a:r>
              <a:rPr lang="es-ES" dirty="0" smtClean="0"/>
              <a:t> el </a:t>
            </a:r>
            <a:r>
              <a:rPr lang="es-ES" dirty="0" err="1" smtClean="0"/>
              <a:t>significat</a:t>
            </a:r>
            <a:r>
              <a:rPr lang="es-ES" dirty="0" smtClean="0"/>
              <a:t> </a:t>
            </a:r>
            <a:r>
              <a:rPr lang="es-ES" dirty="0" err="1" smtClean="0"/>
              <a:t>dels</a:t>
            </a:r>
            <a:r>
              <a:rPr lang="es-ES" dirty="0" smtClean="0"/>
              <a:t> termes </a:t>
            </a:r>
            <a:r>
              <a:rPr lang="es-ES" dirty="0" err="1" smtClean="0"/>
              <a:t>següents</a:t>
            </a:r>
            <a:r>
              <a:rPr lang="es-ES" dirty="0" smtClean="0"/>
              <a:t>: </a:t>
            </a:r>
            <a:r>
              <a:rPr lang="es-ES" i="1" dirty="0" err="1" smtClean="0"/>
              <a:t>coopperació</a:t>
            </a:r>
            <a:r>
              <a:rPr lang="es-ES" i="1" dirty="0" smtClean="0"/>
              <a:t> </a:t>
            </a:r>
            <a:r>
              <a:rPr lang="es-ES" i="1" dirty="0" err="1" smtClean="0"/>
              <a:t>econòmica</a:t>
            </a:r>
            <a:r>
              <a:rPr lang="es-ES" dirty="0" smtClean="0"/>
              <a:t>, </a:t>
            </a:r>
            <a:r>
              <a:rPr lang="es-ES" i="1" dirty="0" err="1" smtClean="0"/>
              <a:t>autodeterminació</a:t>
            </a:r>
            <a:r>
              <a:rPr lang="es-ES" dirty="0" smtClean="0"/>
              <a:t>, </a:t>
            </a:r>
            <a:r>
              <a:rPr lang="es-ES" i="1" dirty="0" err="1" smtClean="0"/>
              <a:t>neocolonialisme</a:t>
            </a:r>
            <a:r>
              <a:rPr lang="es-ES" dirty="0" smtClean="0"/>
              <a:t>, </a:t>
            </a:r>
            <a:r>
              <a:rPr lang="es-ES" i="1" dirty="0" err="1" smtClean="0"/>
              <a:t>subdesenvolupament</a:t>
            </a:r>
            <a:r>
              <a:rPr lang="es-ES" dirty="0" smtClean="0"/>
              <a:t> i </a:t>
            </a:r>
            <a:r>
              <a:rPr lang="es-ES" i="1" dirty="0" smtClean="0"/>
              <a:t>Tercer </a:t>
            </a:r>
            <a:r>
              <a:rPr lang="es-ES" i="1" dirty="0" err="1" smtClean="0"/>
              <a:t>Món</a:t>
            </a:r>
            <a:r>
              <a:rPr lang="es-ES" dirty="0" smtClean="0"/>
              <a:t>.</a:t>
            </a:r>
          </a:p>
          <a:p>
            <a:r>
              <a:rPr lang="es-ES" dirty="0"/>
              <a:t>Per quina raó </a:t>
            </a:r>
            <a:r>
              <a:rPr lang="es-ES" dirty="0" err="1"/>
              <a:t>els</a:t>
            </a:r>
            <a:r>
              <a:rPr lang="es-ES" dirty="0"/>
              <a:t> </a:t>
            </a:r>
            <a:r>
              <a:rPr lang="es-ES" dirty="0" err="1"/>
              <a:t>països</a:t>
            </a:r>
            <a:r>
              <a:rPr lang="es-ES" dirty="0"/>
              <a:t> </a:t>
            </a:r>
            <a:r>
              <a:rPr lang="es-ES" dirty="0" err="1"/>
              <a:t>subdesenvolupats</a:t>
            </a:r>
            <a:r>
              <a:rPr lang="es-ES" dirty="0"/>
              <a:t> es </a:t>
            </a:r>
            <a:r>
              <a:rPr lang="es-ES" dirty="0" err="1"/>
              <a:t>coneixen</a:t>
            </a:r>
            <a:r>
              <a:rPr lang="es-ES" dirty="0"/>
              <a:t> </a:t>
            </a:r>
            <a:r>
              <a:rPr lang="es-ES" dirty="0" err="1"/>
              <a:t>com</a:t>
            </a:r>
            <a:r>
              <a:rPr lang="es-ES" dirty="0"/>
              <a:t> el Tercer </a:t>
            </a:r>
            <a:r>
              <a:rPr lang="es-ES" dirty="0" err="1"/>
              <a:t>Món</a:t>
            </a:r>
            <a:r>
              <a:rPr lang="es-ES" dirty="0"/>
              <a:t>?</a:t>
            </a:r>
          </a:p>
          <a:p>
            <a:r>
              <a:rPr lang="es-ES" dirty="0"/>
              <a:t>Fes un esquema que </a:t>
            </a:r>
            <a:r>
              <a:rPr lang="es-ES" dirty="0" err="1"/>
              <a:t>reculli</a:t>
            </a:r>
            <a:r>
              <a:rPr lang="es-ES" dirty="0"/>
              <a:t> les </a:t>
            </a:r>
            <a:r>
              <a:rPr lang="es-ES" dirty="0" err="1"/>
              <a:t>principals</a:t>
            </a:r>
            <a:r>
              <a:rPr lang="es-ES" dirty="0"/>
              <a:t> </a:t>
            </a:r>
            <a:r>
              <a:rPr lang="es-ES" dirty="0" err="1"/>
              <a:t>característiques</a:t>
            </a:r>
            <a:r>
              <a:rPr lang="es-ES" dirty="0"/>
              <a:t> </a:t>
            </a:r>
            <a:r>
              <a:rPr lang="es-ES" dirty="0" err="1"/>
              <a:t>dels</a:t>
            </a:r>
            <a:r>
              <a:rPr lang="es-ES" dirty="0"/>
              <a:t> </a:t>
            </a:r>
            <a:r>
              <a:rPr lang="es-ES" dirty="0" err="1"/>
              <a:t>països</a:t>
            </a:r>
            <a:r>
              <a:rPr lang="es-ES" dirty="0"/>
              <a:t> de </a:t>
            </a:r>
            <a:r>
              <a:rPr lang="es-ES" dirty="0" err="1"/>
              <a:t>l’anomenat</a:t>
            </a:r>
            <a:r>
              <a:rPr lang="es-ES" dirty="0"/>
              <a:t> Tercer </a:t>
            </a:r>
            <a:r>
              <a:rPr lang="es-ES" dirty="0" err="1"/>
              <a:t>Món</a:t>
            </a:r>
            <a:r>
              <a:rPr lang="es-ES" dirty="0"/>
              <a:t>.</a:t>
            </a:r>
          </a:p>
          <a:p>
            <a:r>
              <a:rPr lang="es-ES" dirty="0"/>
              <a:t>Explica quina </a:t>
            </a:r>
            <a:r>
              <a:rPr lang="es-ES" dirty="0" err="1"/>
              <a:t>relació</a:t>
            </a:r>
            <a:r>
              <a:rPr lang="es-ES" dirty="0"/>
              <a:t> hi ha entre la </a:t>
            </a:r>
            <a:r>
              <a:rPr lang="es-ES" dirty="0" err="1"/>
              <a:t>descolonització</a:t>
            </a:r>
            <a:r>
              <a:rPr lang="es-ES" dirty="0"/>
              <a:t> i el </a:t>
            </a:r>
            <a:r>
              <a:rPr lang="es-ES" dirty="0" err="1"/>
              <a:t>desenvolupament</a:t>
            </a:r>
            <a:r>
              <a:rPr lang="es-ES" dirty="0"/>
              <a:t>.</a:t>
            </a:r>
          </a:p>
          <a:p>
            <a:r>
              <a:rPr lang="es-ES" dirty="0"/>
              <a:t>Redacta un </a:t>
            </a:r>
            <a:r>
              <a:rPr lang="es-ES" dirty="0" err="1"/>
              <a:t>text</a:t>
            </a:r>
            <a:r>
              <a:rPr lang="es-ES" dirty="0"/>
              <a:t> que </a:t>
            </a:r>
            <a:r>
              <a:rPr lang="es-ES" dirty="0" err="1"/>
              <a:t>proposi</a:t>
            </a:r>
            <a:r>
              <a:rPr lang="es-ES" dirty="0"/>
              <a:t> </a:t>
            </a:r>
            <a:r>
              <a:rPr lang="es-ES" dirty="0" err="1"/>
              <a:t>algunes</a:t>
            </a:r>
            <a:r>
              <a:rPr lang="es-ES" dirty="0"/>
              <a:t> </a:t>
            </a:r>
            <a:r>
              <a:rPr lang="es-ES" dirty="0" err="1"/>
              <a:t>solucions</a:t>
            </a:r>
            <a:r>
              <a:rPr lang="es-ES" dirty="0"/>
              <a:t> per al </a:t>
            </a:r>
            <a:r>
              <a:rPr lang="es-ES" dirty="0" err="1"/>
              <a:t>desenvolupament</a:t>
            </a:r>
            <a:r>
              <a:rPr lang="es-ES" dirty="0"/>
              <a:t> (</a:t>
            </a:r>
            <a:r>
              <a:rPr lang="es-ES" dirty="0" err="1"/>
              <a:t>com</a:t>
            </a:r>
            <a:r>
              <a:rPr lang="es-ES" dirty="0"/>
              <a:t> ara el </a:t>
            </a:r>
            <a:r>
              <a:rPr lang="es-ES" dirty="0" err="1"/>
              <a:t>comerç</a:t>
            </a:r>
            <a:r>
              <a:rPr lang="es-ES" dirty="0"/>
              <a:t> </a:t>
            </a:r>
            <a:r>
              <a:rPr lang="es-ES" dirty="0" err="1"/>
              <a:t>just</a:t>
            </a:r>
            <a:r>
              <a:rPr lang="es-ES" dirty="0"/>
              <a:t>, la </a:t>
            </a:r>
            <a:r>
              <a:rPr lang="es-ES" dirty="0" err="1"/>
              <a:t>reducció</a:t>
            </a:r>
            <a:r>
              <a:rPr lang="es-ES" dirty="0"/>
              <a:t> del </a:t>
            </a:r>
            <a:r>
              <a:rPr lang="es-ES" dirty="0" err="1"/>
              <a:t>consum</a:t>
            </a:r>
            <a:r>
              <a:rPr lang="es-ES" dirty="0"/>
              <a:t> </a:t>
            </a:r>
            <a:r>
              <a:rPr lang="es-ES" dirty="0" err="1"/>
              <a:t>als</a:t>
            </a:r>
            <a:r>
              <a:rPr lang="es-ES" dirty="0"/>
              <a:t> </a:t>
            </a:r>
            <a:r>
              <a:rPr lang="es-ES" dirty="0" err="1"/>
              <a:t>països</a:t>
            </a:r>
            <a:r>
              <a:rPr lang="es-ES" dirty="0"/>
              <a:t> </a:t>
            </a:r>
            <a:r>
              <a:rPr lang="es-ES" dirty="0" err="1"/>
              <a:t>desenvolupats</a:t>
            </a:r>
            <a:r>
              <a:rPr lang="es-ES" dirty="0"/>
              <a:t>, etc.).</a:t>
            </a:r>
          </a:p>
          <a:p>
            <a:endParaRPr lang="es-ES" dirty="0" smtClean="0"/>
          </a:p>
          <a:p>
            <a:endParaRPr lang="es-ES" dirty="0" smtClean="0"/>
          </a:p>
          <a:p>
            <a:endParaRPr lang="es-ES" dirty="0" smtClean="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38985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lluita</a:t>
            </a:r>
            <a:r>
              <a:rPr lang="es-ES" dirty="0" smtClean="0"/>
              <a:t> per la </a:t>
            </a:r>
            <a:r>
              <a:rPr lang="es-ES" dirty="0" err="1" smtClean="0"/>
              <a:t>independència</a:t>
            </a:r>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6</a:t>
            </a:fld>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1678781"/>
            <a:ext cx="6350000" cy="4368800"/>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149080"/>
            <a:ext cx="2257425" cy="2028825"/>
          </a:xfrm>
          <a:prstGeom prst="rect">
            <a:avLst/>
          </a:prstGeom>
        </p:spPr>
      </p:pic>
      <p:sp>
        <p:nvSpPr>
          <p:cNvPr id="7" name="6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033190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solidFill>
                  <a:srgbClr val="C00000"/>
                </a:solidFill>
              </a:rPr>
              <a:t>Segon</a:t>
            </a:r>
            <a:r>
              <a:rPr lang="es-ES" dirty="0" smtClean="0">
                <a:solidFill>
                  <a:srgbClr val="C00000"/>
                </a:solidFill>
              </a:rPr>
              <a:t> </a:t>
            </a:r>
            <a:r>
              <a:rPr lang="es-ES" dirty="0" err="1" smtClean="0">
                <a:solidFill>
                  <a:srgbClr val="C00000"/>
                </a:solidFill>
              </a:rPr>
              <a:t>apartat</a:t>
            </a:r>
            <a:r>
              <a:rPr lang="es-ES" dirty="0" smtClean="0">
                <a:solidFill>
                  <a:srgbClr val="C00000"/>
                </a:solidFill>
              </a:rPr>
              <a:t/>
            </a:r>
            <a:br>
              <a:rPr lang="es-ES" dirty="0" smtClean="0">
                <a:solidFill>
                  <a:srgbClr val="C00000"/>
                </a:solidFill>
              </a:rPr>
            </a:br>
            <a:r>
              <a:rPr lang="es-ES" dirty="0" smtClean="0">
                <a:solidFill>
                  <a:srgbClr val="C00000"/>
                </a:solidFill>
              </a:rPr>
              <a:t/>
            </a:r>
            <a:br>
              <a:rPr lang="es-ES" dirty="0" smtClean="0">
                <a:solidFill>
                  <a:srgbClr val="C00000"/>
                </a:solidFill>
              </a:rPr>
            </a:br>
            <a:r>
              <a:rPr lang="es-ES" b="1" dirty="0" smtClean="0">
                <a:solidFill>
                  <a:srgbClr val="C00000"/>
                </a:solidFill>
              </a:rPr>
              <a:t>LES </a:t>
            </a:r>
            <a:r>
              <a:rPr lang="es-ES" b="1" dirty="0">
                <a:solidFill>
                  <a:srgbClr val="C00000"/>
                </a:solidFill>
              </a:rPr>
              <a:t>F</a:t>
            </a:r>
            <a:r>
              <a:rPr lang="es-ES" b="1" dirty="0" smtClean="0">
                <a:solidFill>
                  <a:srgbClr val="C00000"/>
                </a:solidFill>
              </a:rPr>
              <a:t>ASES DE LA DESCOLONITZACIÓ</a:t>
            </a:r>
            <a:endParaRPr lang="ca-ES" b="1" dirty="0">
              <a:solidFill>
                <a:srgbClr val="C00000"/>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7</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01013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Etapes</a:t>
            </a:r>
            <a:r>
              <a:rPr lang="es-ES" dirty="0" smtClean="0"/>
              <a:t> de la </a:t>
            </a:r>
            <a:r>
              <a:rPr lang="es-ES" dirty="0" err="1" smtClean="0"/>
              <a:t>descolonització</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72816"/>
            <a:ext cx="7291790" cy="434908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81619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Etapes</a:t>
            </a:r>
            <a:r>
              <a:rPr lang="es-ES" dirty="0" smtClean="0"/>
              <a:t> de la </a:t>
            </a:r>
            <a:r>
              <a:rPr lang="es-ES" dirty="0" err="1" smtClean="0"/>
              <a:t>descolonització</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187" y="1653381"/>
            <a:ext cx="6905625" cy="4419600"/>
          </a:xfrm>
        </p:spPr>
      </p:pic>
      <p:sp>
        <p:nvSpPr>
          <p:cNvPr id="4" name="3 Marcador de pie de página"/>
          <p:cNvSpPr>
            <a:spLocks noGrp="1"/>
          </p:cNvSpPr>
          <p:nvPr>
            <p:ph type="ftr" sz="quarter" idx="11"/>
          </p:nvPr>
        </p:nvSpPr>
        <p:spPr/>
        <p:txBody>
          <a:bodyPr/>
          <a:lstStyle/>
          <a:p>
            <a:r>
              <a:rPr lang="it-IT" smtClean="0"/>
              <a:t>DESCOLONITZACIÓ I TERCER MÓN</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719245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1826</TotalTime>
  <Words>1252</Words>
  <Application>Microsoft Office PowerPoint</Application>
  <PresentationFormat>Presentación en pantalla (4:3)</PresentationFormat>
  <Paragraphs>244</Paragraphs>
  <Slides>54</Slides>
  <Notes>2</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Tema de Office</vt:lpstr>
      <vt:lpstr>DESCOLONITZACIÓ I SUBDESENVOLUPAMENT</vt:lpstr>
      <vt:lpstr>Eix cronològic 1945-1991</vt:lpstr>
      <vt:lpstr>Descolonització i Tercer Món (1/2)</vt:lpstr>
      <vt:lpstr>Descolonització i Tercer Món (2/2)</vt:lpstr>
      <vt:lpstr>Primer apartat  LES CAUSES DE LA DESCOLONITZACIÓ</vt:lpstr>
      <vt:lpstr>La lluita per la independència</vt:lpstr>
      <vt:lpstr>Segon apartat  LES FASES DE LA DESCOLONITZACIÓ</vt:lpstr>
      <vt:lpstr>Etapes de la descolonització</vt:lpstr>
      <vt:lpstr>Etapes de la descolonització</vt:lpstr>
      <vt:lpstr>La descolonització al segle XX</vt:lpstr>
      <vt:lpstr>Tercer apartat  LA DESCOLONITZACIÓ A L’ÀSIA</vt:lpstr>
      <vt:lpstr>La descolonització asiàtica</vt:lpstr>
      <vt:lpstr>La descolonització a l’Àsia</vt:lpstr>
      <vt:lpstr>La independència de l’Índia</vt:lpstr>
      <vt:lpstr>La divisió de l’Índia britànica</vt:lpstr>
      <vt:lpstr>La divisió de l’Índia britànica</vt:lpstr>
      <vt:lpstr>La guerra d’Indoxina</vt:lpstr>
      <vt:lpstr>La independència d’Indonèsia</vt:lpstr>
      <vt:lpstr>La Xina comunista de Mao Zedong</vt:lpstr>
      <vt:lpstr>Quart apartat  LA DESCOLONITZACIÓ A L’ÀFRICA</vt:lpstr>
      <vt:lpstr>La descolonització africana</vt:lpstr>
      <vt:lpstr>La descolonització a l’Àfrica</vt:lpstr>
      <vt:lpstr>Presentación de PowerPoint</vt:lpstr>
      <vt:lpstr>Presentación de PowerPoint</vt:lpstr>
      <vt:lpstr>Presentación de PowerPoint</vt:lpstr>
      <vt:lpstr>El Mau-Mau de Kènia</vt:lpstr>
      <vt:lpstr>L’Apartheid a Sud-àfrica</vt:lpstr>
      <vt:lpstr>Cinquè apartat  LA DESCOLONITZACIÓ AL MÓN ÀRAB</vt:lpstr>
      <vt:lpstr>L’alliberament del món àrab</vt:lpstr>
      <vt:lpstr>Presentación de PowerPoint</vt:lpstr>
      <vt:lpstr>La guerra d’Algèria</vt:lpstr>
      <vt:lpstr>L’Estat d’Israel (1947)</vt:lpstr>
      <vt:lpstr>El conflicte araboisraelí</vt:lpstr>
      <vt:lpstr>El conflicte araboisraelí</vt:lpstr>
      <vt:lpstr>La Guerra dels Sis Dies (1967)</vt:lpstr>
      <vt:lpstr>El problema palestí</vt:lpstr>
      <vt:lpstr>Sisè apartat  LES CONSEQÜÈNCIES DE LA DESCOLONITZACIÓ</vt:lpstr>
      <vt:lpstr>El neocolonialisme</vt:lpstr>
      <vt:lpstr>EL TERCER MÓN</vt:lpstr>
      <vt:lpstr>Els tres mons durant la guerra freda</vt:lpstr>
      <vt:lpstr>El Tercer Món</vt:lpstr>
      <vt:lpstr>Presentación de PowerPoint</vt:lpstr>
      <vt:lpstr>La Conferència de Bandung (1955)</vt:lpstr>
      <vt:lpstr>Els països participants a Bandung</vt:lpstr>
      <vt:lpstr>Els països participants a Bandung</vt:lpstr>
      <vt:lpstr>El Moviment de Països No-Alineats</vt:lpstr>
      <vt:lpstr>EL SUBDESENVOLUPAMENT</vt:lpstr>
      <vt:lpstr>El subdesenvolupament</vt:lpstr>
      <vt:lpstr>Les desigualtats econòmiques al món</vt:lpstr>
      <vt:lpstr>L’IDH al món el 2005</vt:lpstr>
      <vt:lpstr>L’Índex de Desenvolupament Humà (IDH)</vt:lpstr>
      <vt:lpstr>Què cal saber de les causes de la descolonització? </vt:lpstr>
      <vt:lpstr>Què cal saber de la descolonització? </vt:lpstr>
      <vt:lpstr>Què cal saber del Tercer Món i el subdesenvolupament?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buxadera</dc:creator>
  <cp:lastModifiedBy>buxadera</cp:lastModifiedBy>
  <cp:revision>241</cp:revision>
  <dcterms:created xsi:type="dcterms:W3CDTF">2014-01-14T18:35:46Z</dcterms:created>
  <dcterms:modified xsi:type="dcterms:W3CDTF">2015-10-05T13:06:23Z</dcterms:modified>
</cp:coreProperties>
</file>